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Roboto" panose="02000000000000000000" pitchFamily="2" charset="0"/>
      <p:regular r:id="rId15"/>
    </p:embeddedFont>
    <p:embeddedFont>
      <p:font typeface="Roboto Slab"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013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0"/>
            <a:ext cx="14630400" cy="8229600"/>
          </a:xfrm>
          <a:prstGeom prst="rect">
            <a:avLst/>
          </a:prstGeom>
          <a:solidFill>
            <a:srgbClr val="2027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a:p>
        </p:txBody>
      </p:sp>
      <p:sp>
        <p:nvSpPr>
          <p:cNvPr id="3" name="Shape 1"/>
          <p:cNvSpPr/>
          <p:nvPr/>
        </p:nvSpPr>
        <p:spPr>
          <a:xfrm>
            <a:off x="0" y="0"/>
            <a:ext cx="14630400" cy="8229600"/>
          </a:xfrm>
          <a:prstGeom prst="rect">
            <a:avLst/>
          </a:prstGeom>
          <a:solidFill>
            <a:srgbClr val="2027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1556"/>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76B9FF"/>
                </a:solidFill>
                <a:latin typeface="Roboto Slab" pitchFamily="34" charset="0"/>
                <a:ea typeface="Roboto Slab" pitchFamily="34" charset="-122"/>
                <a:cs typeface="Roboto Slab" pitchFamily="34" charset="-120"/>
              </a:rPr>
              <a:t>Unlocking Sales Performance: The BMW Sales Analytics Dashboard</a:t>
            </a:r>
            <a:endParaRPr lang="en-US" sz="3900" dirty="0"/>
          </a:p>
        </p:txBody>
      </p:sp>
      <p:sp>
        <p:nvSpPr>
          <p:cNvPr id="4" name="Text 1"/>
          <p:cNvSpPr/>
          <p:nvPr/>
        </p:nvSpPr>
        <p:spPr>
          <a:xfrm>
            <a:off x="793790" y="4129445"/>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This presentation outlines the development and impact of the BMW Sales Analytics Dashboard, a cutting-edge business intelligence solution designed to provide comprehensive insights into global sales performance. Leveraging Microsoft Power BI, this dashboard empowers BMW management with actionable data for strategic decision-making.</a:t>
            </a:r>
            <a:endParaRPr lang="en-US" sz="1550" dirty="0"/>
          </a:p>
        </p:txBody>
      </p:sp>
      <p:sp>
        <p:nvSpPr>
          <p:cNvPr id="5" name="Text 2"/>
          <p:cNvSpPr/>
          <p:nvPr/>
        </p:nvSpPr>
        <p:spPr>
          <a:xfrm>
            <a:off x="793790" y="5940385"/>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33763"/>
            <a:ext cx="2534364" cy="310158"/>
          </a:xfrm>
          <a:prstGeom prst="rect">
            <a:avLst/>
          </a:prstGeom>
          <a:noFill/>
          <a:ln/>
        </p:spPr>
        <p:txBody>
          <a:bodyPr wrap="none" lIns="0" tIns="0" rIns="0" bIns="0" rtlCol="0" anchor="t"/>
          <a:lstStyle/>
          <a:p>
            <a:pPr marL="0" indent="0" algn="l">
              <a:lnSpc>
                <a:spcPts val="2400"/>
              </a:lnSpc>
              <a:buNone/>
            </a:pPr>
            <a:r>
              <a:rPr lang="en-US" sz="1950" dirty="0">
                <a:solidFill>
                  <a:srgbClr val="76B9FF"/>
                </a:solidFill>
                <a:latin typeface="Roboto Slab" pitchFamily="34" charset="0"/>
                <a:ea typeface="Roboto Slab" pitchFamily="34" charset="-122"/>
                <a:cs typeface="Roboto Slab" pitchFamily="34" charset="-120"/>
              </a:rPr>
              <a:t>Chapter 5: Conclusion</a:t>
            </a:r>
            <a:endParaRPr lang="en-US" sz="1950" dirty="0"/>
          </a:p>
        </p:txBody>
      </p:sp>
      <p:sp>
        <p:nvSpPr>
          <p:cNvPr id="3" name="Text 1"/>
          <p:cNvSpPr/>
          <p:nvPr/>
        </p:nvSpPr>
        <p:spPr>
          <a:xfrm>
            <a:off x="793790" y="1923217"/>
            <a:ext cx="9747647" cy="496133"/>
          </a:xfrm>
          <a:prstGeom prst="rect">
            <a:avLst/>
          </a:prstGeom>
          <a:noFill/>
          <a:ln/>
        </p:spPr>
        <p:txBody>
          <a:bodyPr wrap="none" lIns="0" tIns="0" rIns="0" bIns="0" rtlCol="0" anchor="t"/>
          <a:lstStyle/>
          <a:p>
            <a:pPr marL="0" indent="0" algn="l">
              <a:lnSpc>
                <a:spcPts val="3900"/>
              </a:lnSpc>
              <a:buNone/>
            </a:pPr>
            <a:r>
              <a:rPr lang="en-US" sz="3100" dirty="0">
                <a:solidFill>
                  <a:srgbClr val="76B9FF"/>
                </a:solidFill>
                <a:latin typeface="Roboto Slab" pitchFamily="34" charset="0"/>
                <a:ea typeface="Roboto Slab" pitchFamily="34" charset="-122"/>
                <a:cs typeface="Roboto Slab" pitchFamily="34" charset="-120"/>
              </a:rPr>
              <a:t>Transforming Raw Data into Actionable Intelligence</a:t>
            </a:r>
            <a:endParaRPr lang="en-US" sz="3100" dirty="0"/>
          </a:p>
        </p:txBody>
      </p:sp>
      <p:sp>
        <p:nvSpPr>
          <p:cNvPr id="4" name="Text 2"/>
          <p:cNvSpPr/>
          <p:nvPr/>
        </p:nvSpPr>
        <p:spPr>
          <a:xfrm>
            <a:off x="793790" y="271700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The BMW Sales Dashboard represents a significant leap forward in leveraging data for strategic advantage, turning raw sales figures into meaningful, actionable insights.</a:t>
            </a:r>
            <a:endParaRPr lang="en-US" sz="1550" dirty="0"/>
          </a:p>
        </p:txBody>
      </p:sp>
      <p:sp>
        <p:nvSpPr>
          <p:cNvPr id="5" name="Shape 3"/>
          <p:cNvSpPr/>
          <p:nvPr/>
        </p:nvSpPr>
        <p:spPr>
          <a:xfrm>
            <a:off x="793790" y="3575328"/>
            <a:ext cx="6422231" cy="1461016"/>
          </a:xfrm>
          <a:prstGeom prst="roundRect">
            <a:avLst>
              <a:gd name="adj" fmla="val 32603"/>
            </a:avLst>
          </a:prstGeom>
          <a:solidFill>
            <a:srgbClr val="3F4652"/>
          </a:solidFill>
          <a:ln/>
        </p:spPr>
        <p:txBody>
          <a:bodyPr/>
          <a:lstStyle/>
          <a:p>
            <a:endParaRPr lang="en-US"/>
          </a:p>
        </p:txBody>
      </p:sp>
      <p:sp>
        <p:nvSpPr>
          <p:cNvPr id="6" name="Text 4"/>
          <p:cNvSpPr/>
          <p:nvPr/>
        </p:nvSpPr>
        <p:spPr>
          <a:xfrm>
            <a:off x="992148" y="3773686"/>
            <a:ext cx="3797498"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Clear Performance Visualisation</a:t>
            </a:r>
            <a:endParaRPr lang="en-US" sz="1950" dirty="0"/>
          </a:p>
        </p:txBody>
      </p:sp>
      <p:sp>
        <p:nvSpPr>
          <p:cNvPr id="7" name="Text 5"/>
          <p:cNvSpPr/>
          <p:nvPr/>
        </p:nvSpPr>
        <p:spPr>
          <a:xfrm>
            <a:off x="992148" y="4202906"/>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Management can clearly discern where BMW excels, allowing for targeted resource allocation.</a:t>
            </a:r>
            <a:endParaRPr lang="en-US" sz="1550" dirty="0"/>
          </a:p>
        </p:txBody>
      </p:sp>
      <p:sp>
        <p:nvSpPr>
          <p:cNvPr id="8" name="Shape 6"/>
          <p:cNvSpPr/>
          <p:nvPr/>
        </p:nvSpPr>
        <p:spPr>
          <a:xfrm>
            <a:off x="7414379" y="3575328"/>
            <a:ext cx="6422231" cy="1461016"/>
          </a:xfrm>
          <a:prstGeom prst="roundRect">
            <a:avLst>
              <a:gd name="adj" fmla="val 32603"/>
            </a:avLst>
          </a:prstGeom>
          <a:solidFill>
            <a:srgbClr val="3F4652"/>
          </a:solidFill>
          <a:ln/>
        </p:spPr>
        <p:txBody>
          <a:bodyPr/>
          <a:lstStyle/>
          <a:p>
            <a:endParaRPr lang="en-US"/>
          </a:p>
        </p:txBody>
      </p:sp>
      <p:sp>
        <p:nvSpPr>
          <p:cNvPr id="9" name="Text 7"/>
          <p:cNvSpPr/>
          <p:nvPr/>
        </p:nvSpPr>
        <p:spPr>
          <a:xfrm>
            <a:off x="7612737" y="3773686"/>
            <a:ext cx="3280529"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Identification of Key Drivers</a:t>
            </a:r>
            <a:endParaRPr lang="en-US" sz="1950" dirty="0"/>
          </a:p>
        </p:txBody>
      </p:sp>
      <p:sp>
        <p:nvSpPr>
          <p:cNvPr id="10" name="Text 8"/>
          <p:cNvSpPr/>
          <p:nvPr/>
        </p:nvSpPr>
        <p:spPr>
          <a:xfrm>
            <a:off x="7612737" y="4202906"/>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High-selling models and regions are effortlessly identified, informing production and marketing focus.</a:t>
            </a:r>
            <a:endParaRPr lang="en-US" sz="1550" dirty="0"/>
          </a:p>
        </p:txBody>
      </p:sp>
      <p:sp>
        <p:nvSpPr>
          <p:cNvPr id="11" name="Shape 9"/>
          <p:cNvSpPr/>
          <p:nvPr/>
        </p:nvSpPr>
        <p:spPr>
          <a:xfrm>
            <a:off x="793790" y="5234702"/>
            <a:ext cx="6422231" cy="1461016"/>
          </a:xfrm>
          <a:prstGeom prst="roundRect">
            <a:avLst>
              <a:gd name="adj" fmla="val 32603"/>
            </a:avLst>
          </a:prstGeom>
          <a:solidFill>
            <a:srgbClr val="3F4652"/>
          </a:solidFill>
          <a:ln/>
        </p:spPr>
        <p:txBody>
          <a:bodyPr/>
          <a:lstStyle/>
          <a:p>
            <a:endParaRPr lang="en-US"/>
          </a:p>
        </p:txBody>
      </p:sp>
      <p:sp>
        <p:nvSpPr>
          <p:cNvPr id="12" name="Text 10"/>
          <p:cNvSpPr/>
          <p:nvPr/>
        </p:nvSpPr>
        <p:spPr>
          <a:xfrm>
            <a:off x="992148" y="5433060"/>
            <a:ext cx="4384953"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Understanding Customer Preferences</a:t>
            </a:r>
            <a:endParaRPr lang="en-US" sz="1950" dirty="0"/>
          </a:p>
        </p:txBody>
      </p:sp>
      <p:sp>
        <p:nvSpPr>
          <p:cNvPr id="13" name="Text 11"/>
          <p:cNvSpPr/>
          <p:nvPr/>
        </p:nvSpPr>
        <p:spPr>
          <a:xfrm>
            <a:off x="992148" y="5862280"/>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Insights into pricing and mileage trends provide a deeper understanding of what customers truly value.</a:t>
            </a:r>
            <a:endParaRPr lang="en-US" sz="1550" dirty="0"/>
          </a:p>
        </p:txBody>
      </p:sp>
      <p:sp>
        <p:nvSpPr>
          <p:cNvPr id="14" name="Shape 12"/>
          <p:cNvSpPr/>
          <p:nvPr/>
        </p:nvSpPr>
        <p:spPr>
          <a:xfrm>
            <a:off x="7414379" y="5234702"/>
            <a:ext cx="6422231" cy="1461016"/>
          </a:xfrm>
          <a:prstGeom prst="roundRect">
            <a:avLst>
              <a:gd name="adj" fmla="val 32603"/>
            </a:avLst>
          </a:prstGeom>
          <a:solidFill>
            <a:srgbClr val="3F4652"/>
          </a:solidFill>
          <a:ln/>
        </p:spPr>
        <p:txBody>
          <a:bodyPr/>
          <a:lstStyle/>
          <a:p>
            <a:endParaRPr lang="en-US"/>
          </a:p>
        </p:txBody>
      </p:sp>
      <p:sp>
        <p:nvSpPr>
          <p:cNvPr id="15" name="Text 13"/>
          <p:cNvSpPr/>
          <p:nvPr/>
        </p:nvSpPr>
        <p:spPr>
          <a:xfrm>
            <a:off x="7612737" y="5433060"/>
            <a:ext cx="391096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Accelerated &amp; Accurate Decisions</a:t>
            </a:r>
            <a:endParaRPr lang="en-US" sz="1950" dirty="0"/>
          </a:p>
        </p:txBody>
      </p:sp>
      <p:sp>
        <p:nvSpPr>
          <p:cNvPr id="16" name="Text 14"/>
          <p:cNvSpPr/>
          <p:nvPr/>
        </p:nvSpPr>
        <p:spPr>
          <a:xfrm>
            <a:off x="7612737" y="5862280"/>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Business decisions are now faster and more precise, driven by empirical data rather than conjecture.</a:t>
            </a:r>
            <a:endParaRPr lang="en-US" sz="1550" dirty="0"/>
          </a:p>
        </p:txBody>
      </p:sp>
      <p:sp>
        <p:nvSpPr>
          <p:cNvPr id="17" name="Rectangle 16">
            <a:extLst>
              <a:ext uri="{FF2B5EF4-FFF2-40B4-BE49-F238E27FC236}">
                <a16:creationId xmlns:a16="http://schemas.microsoft.com/office/drawing/2014/main" id="{DC4E5B85-612C-F853-8786-1EF4CD3B23B1}"/>
              </a:ext>
            </a:extLst>
          </p:cNvPr>
          <p:cNvSpPr/>
          <p:nvPr/>
        </p:nvSpPr>
        <p:spPr>
          <a:xfrm>
            <a:off x="12656634" y="7716644"/>
            <a:ext cx="1973766" cy="401444"/>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65083"/>
            <a:ext cx="7276148" cy="446603"/>
          </a:xfrm>
          <a:prstGeom prst="rect">
            <a:avLst/>
          </a:prstGeom>
          <a:noFill/>
          <a:ln/>
        </p:spPr>
        <p:txBody>
          <a:bodyPr wrap="none" lIns="0" tIns="0" rIns="0" bIns="0" rtlCol="0" anchor="t"/>
          <a:lstStyle/>
          <a:p>
            <a:pPr marL="0" indent="0" algn="l">
              <a:lnSpc>
                <a:spcPts val="3500"/>
              </a:lnSpc>
              <a:buNone/>
            </a:pPr>
            <a:r>
              <a:rPr lang="en-US" sz="2800" dirty="0">
                <a:solidFill>
                  <a:srgbClr val="76B9FF"/>
                </a:solidFill>
                <a:latin typeface="Roboto Slab" pitchFamily="34" charset="0"/>
                <a:ea typeface="Roboto Slab" pitchFamily="34" charset="-122"/>
                <a:cs typeface="Roboto Slab" pitchFamily="34" charset="-120"/>
              </a:rPr>
              <a:t>Future Outlook and Strategic Advancement</a:t>
            </a:r>
            <a:endParaRPr lang="en-US" sz="2800" dirty="0"/>
          </a:p>
        </p:txBody>
      </p:sp>
      <p:sp>
        <p:nvSpPr>
          <p:cNvPr id="3" name="Text 1"/>
          <p:cNvSpPr/>
          <p:nvPr/>
        </p:nvSpPr>
        <p:spPr>
          <a:xfrm>
            <a:off x="1061680" y="1669732"/>
            <a:ext cx="12774930" cy="571500"/>
          </a:xfrm>
          <a:prstGeom prst="rect">
            <a:avLst/>
          </a:prstGeom>
          <a:noFill/>
          <a:ln/>
        </p:spPr>
        <p:txBody>
          <a:bodyPr wrap="squar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This BI solution significantly improves BMW’s ability to analyse sales, understand market behaviour, and plan future strategies based on real data—not assumptions.</a:t>
            </a:r>
            <a:endParaRPr lang="en-US" sz="1400" dirty="0"/>
          </a:p>
        </p:txBody>
      </p:sp>
      <p:sp>
        <p:nvSpPr>
          <p:cNvPr id="4" name="Shape 2"/>
          <p:cNvSpPr/>
          <p:nvPr/>
        </p:nvSpPr>
        <p:spPr>
          <a:xfrm>
            <a:off x="793790" y="1468874"/>
            <a:ext cx="22860" cy="973217"/>
          </a:xfrm>
          <a:prstGeom prst="rect">
            <a:avLst/>
          </a:prstGeom>
          <a:solidFill>
            <a:srgbClr val="66A8EE"/>
          </a:solidFill>
          <a:ln/>
        </p:spPr>
        <p:txBody>
          <a:bodyPr/>
          <a:lstStyle/>
          <a:p>
            <a:endParaRPr lang="en-US"/>
          </a:p>
        </p:txBody>
      </p:sp>
      <p:sp>
        <p:nvSpPr>
          <p:cNvPr id="5" name="Text 3"/>
          <p:cNvSpPr/>
          <p:nvPr/>
        </p:nvSpPr>
        <p:spPr>
          <a:xfrm>
            <a:off x="793790" y="2803684"/>
            <a:ext cx="6303526" cy="1714500"/>
          </a:xfrm>
          <a:prstGeom prst="rect">
            <a:avLst/>
          </a:prstGeom>
          <a:noFill/>
          <a:ln/>
        </p:spPr>
        <p:txBody>
          <a:bodyPr wrap="squar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The current dashboard is merely the foundation. Future iterations can incorporate advanced features such as predictive analytics for sales forecasting, deeper market segmentation, and integration with other data sources for a 360-degree view of the customer journey. This continuous evolution will ensure BMW remains at the forefront of data-driven decision-making in the automotive industry.</a:t>
            </a:r>
            <a:endParaRPr lang="en-US" sz="1400" dirty="0"/>
          </a:p>
        </p:txBody>
      </p:sp>
      <p:pic>
        <p:nvPicPr>
          <p:cNvPr id="6" name="Image 0" descr="preencoded.png"/>
          <p:cNvPicPr>
            <a:picLocks noChangeAspect="1"/>
          </p:cNvPicPr>
          <p:nvPr/>
        </p:nvPicPr>
        <p:blipFill>
          <a:blip r:embed="rId3"/>
          <a:stretch>
            <a:fillRect/>
          </a:stretch>
        </p:blipFill>
        <p:spPr>
          <a:xfrm>
            <a:off x="7540704" y="2843808"/>
            <a:ext cx="5673090" cy="3559850"/>
          </a:xfrm>
          <a:prstGeom prst="rect">
            <a:avLst/>
          </a:prstGeom>
        </p:spPr>
      </p:pic>
      <p:sp>
        <p:nvSpPr>
          <p:cNvPr id="7" name="Shape 4"/>
          <p:cNvSpPr/>
          <p:nvPr/>
        </p:nvSpPr>
        <p:spPr>
          <a:xfrm>
            <a:off x="793790" y="6805374"/>
            <a:ext cx="13042821" cy="759023"/>
          </a:xfrm>
          <a:prstGeom prst="roundRect">
            <a:avLst>
              <a:gd name="adj" fmla="val 3530"/>
            </a:avLst>
          </a:prstGeom>
          <a:solidFill>
            <a:srgbClr val="082545"/>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972383" y="7070407"/>
            <a:ext cx="223242" cy="178594"/>
          </a:xfrm>
          <a:prstGeom prst="rect">
            <a:avLst/>
          </a:prstGeom>
        </p:spPr>
      </p:pic>
      <p:sp>
        <p:nvSpPr>
          <p:cNvPr id="9" name="Text 5"/>
          <p:cNvSpPr/>
          <p:nvPr/>
        </p:nvSpPr>
        <p:spPr>
          <a:xfrm>
            <a:off x="1374219" y="7028617"/>
            <a:ext cx="12283797" cy="285750"/>
          </a:xfrm>
          <a:prstGeom prst="rect">
            <a:avLst/>
          </a:prstGeom>
          <a:noFill/>
          <a:ln/>
        </p:spPr>
        <p:txBody>
          <a:bodyPr wrap="none" lIns="0" tIns="0" rIns="0" bIns="0" rtlCol="0" anchor="t"/>
          <a:lstStyle/>
          <a:p>
            <a:pPr marL="0" indent="0" algn="l">
              <a:lnSpc>
                <a:spcPts val="2250"/>
              </a:lnSpc>
              <a:buNone/>
            </a:pPr>
            <a:r>
              <a:rPr lang="en-US" sz="1400" dirty="0">
                <a:solidFill>
                  <a:srgbClr val="FFFFFF"/>
                </a:solidFill>
                <a:latin typeface="Roboto" pitchFamily="34" charset="0"/>
                <a:ea typeface="Roboto" pitchFamily="34" charset="-122"/>
                <a:cs typeface="Roboto" pitchFamily="34" charset="-120"/>
              </a:rPr>
              <a:t>The dashboard can be expanded to forecasting and deeper analytics in the future, providing even greater strategic value.</a:t>
            </a:r>
            <a:endParaRPr lang="en-US" sz="1400" dirty="0"/>
          </a:p>
        </p:txBody>
      </p:sp>
      <p:sp>
        <p:nvSpPr>
          <p:cNvPr id="10" name="Rectangle 9">
            <a:extLst>
              <a:ext uri="{FF2B5EF4-FFF2-40B4-BE49-F238E27FC236}">
                <a16:creationId xmlns:a16="http://schemas.microsoft.com/office/drawing/2014/main" id="{35B4698C-9428-948D-B188-9E6D976A819E}"/>
              </a:ext>
            </a:extLst>
          </p:cNvPr>
          <p:cNvSpPr/>
          <p:nvPr/>
        </p:nvSpPr>
        <p:spPr>
          <a:xfrm>
            <a:off x="12656634" y="7716644"/>
            <a:ext cx="1973766" cy="401444"/>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61692"/>
            <a:ext cx="6847284" cy="855821"/>
          </a:xfrm>
          <a:prstGeom prst="rect">
            <a:avLst/>
          </a:prstGeom>
          <a:noFill/>
          <a:ln/>
        </p:spPr>
        <p:txBody>
          <a:bodyPr wrap="none" lIns="0" tIns="0" rIns="0" bIns="0" rtlCol="0" anchor="t"/>
          <a:lstStyle/>
          <a:p>
            <a:pPr marL="0" indent="0" algn="l">
              <a:lnSpc>
                <a:spcPts val="6700"/>
              </a:lnSpc>
              <a:buNone/>
            </a:pPr>
            <a:r>
              <a:rPr lang="en-US" sz="5350" dirty="0">
                <a:solidFill>
                  <a:srgbClr val="76B9FF"/>
                </a:solidFill>
                <a:latin typeface="Roboto Slab" pitchFamily="34" charset="0"/>
                <a:ea typeface="Roboto Slab" pitchFamily="34" charset="-122"/>
                <a:cs typeface="Roboto Slab" pitchFamily="34" charset="-120"/>
              </a:rPr>
              <a:t>Thank You</a:t>
            </a:r>
            <a:endParaRPr lang="en-US" sz="5350" dirty="0"/>
          </a:p>
        </p:txBody>
      </p:sp>
      <p:sp>
        <p:nvSpPr>
          <p:cNvPr id="4" name="Text 1"/>
          <p:cNvSpPr/>
          <p:nvPr/>
        </p:nvSpPr>
        <p:spPr>
          <a:xfrm>
            <a:off x="793790" y="4215170"/>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We extend our sincere gratitude to Dr. Ayman Abelgawad for his invaluable contributions and leadership in bringing the BMW Sales Analytics Dashboard to fruition. His expertise was crucial to our success.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60872"/>
            <a:ext cx="4323159" cy="496133"/>
          </a:xfrm>
          <a:prstGeom prst="rect">
            <a:avLst/>
          </a:prstGeom>
          <a:noFill/>
          <a:ln/>
        </p:spPr>
        <p:txBody>
          <a:bodyPr wrap="none" lIns="0" tIns="0" rIns="0" bIns="0" rtlCol="0" anchor="t"/>
          <a:lstStyle/>
          <a:p>
            <a:pPr marL="0" indent="0" algn="l">
              <a:lnSpc>
                <a:spcPts val="3900"/>
              </a:lnSpc>
              <a:buNone/>
            </a:pPr>
            <a:r>
              <a:rPr lang="en-US" sz="3100" dirty="0">
                <a:solidFill>
                  <a:srgbClr val="76B9FF"/>
                </a:solidFill>
                <a:latin typeface="Roboto Slab" pitchFamily="34" charset="0"/>
                <a:ea typeface="Roboto Slab" pitchFamily="34" charset="-122"/>
                <a:cs typeface="Roboto Slab" pitchFamily="34" charset="-120"/>
              </a:rPr>
              <a:t>Project Team Members</a:t>
            </a:r>
            <a:endParaRPr lang="en-US" sz="3100" dirty="0"/>
          </a:p>
        </p:txBody>
      </p:sp>
      <p:sp>
        <p:nvSpPr>
          <p:cNvPr id="3" name="Text 1"/>
          <p:cNvSpPr/>
          <p:nvPr/>
        </p:nvSpPr>
        <p:spPr>
          <a:xfrm>
            <a:off x="793790" y="215384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This project was brought to fruition through the dedicated efforts and collaborative spirit of a talented team, each contributing their unique expertise to develop the BMW Sales Analytics Dashboard.</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012162"/>
            <a:ext cx="496133" cy="496133"/>
          </a:xfrm>
          <a:prstGeom prst="rect">
            <a:avLst/>
          </a:prstGeom>
        </p:spPr>
      </p:pic>
      <p:sp>
        <p:nvSpPr>
          <p:cNvPr id="5" name="Text 2"/>
          <p:cNvSpPr/>
          <p:nvPr/>
        </p:nvSpPr>
        <p:spPr>
          <a:xfrm>
            <a:off x="793790" y="375630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Hamza Ahmed</a:t>
            </a:r>
            <a:endParaRPr lang="en-US" sz="19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144" y="3012162"/>
            <a:ext cx="496133" cy="496133"/>
          </a:xfrm>
          <a:prstGeom prst="rect">
            <a:avLst/>
          </a:prstGeom>
        </p:spPr>
      </p:pic>
      <p:sp>
        <p:nvSpPr>
          <p:cNvPr id="7" name="Text 3"/>
          <p:cNvSpPr/>
          <p:nvPr/>
        </p:nvSpPr>
        <p:spPr>
          <a:xfrm>
            <a:off x="7439144" y="375630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Riam Arbab</a:t>
            </a:r>
            <a:endParaRPr lang="en-US" sz="1950" dirty="0"/>
          </a:p>
        </p:txBody>
      </p:sp>
      <p:pic>
        <p:nvPicPr>
          <p:cNvPr id="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463296"/>
            <a:ext cx="496133" cy="496133"/>
          </a:xfrm>
          <a:prstGeom prst="rect">
            <a:avLst/>
          </a:prstGeom>
        </p:spPr>
      </p:pic>
      <p:sp>
        <p:nvSpPr>
          <p:cNvPr id="9" name="Text 4"/>
          <p:cNvSpPr/>
          <p:nvPr/>
        </p:nvSpPr>
        <p:spPr>
          <a:xfrm>
            <a:off x="793790" y="52074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Houreya Ayman</a:t>
            </a:r>
            <a:endParaRPr lang="en-US" sz="1950" dirty="0"/>
          </a:p>
        </p:txBody>
      </p:sp>
      <p:pic>
        <p:nvPicPr>
          <p:cNvPr id="1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144" y="4463296"/>
            <a:ext cx="496133" cy="496133"/>
          </a:xfrm>
          <a:prstGeom prst="rect">
            <a:avLst/>
          </a:prstGeom>
        </p:spPr>
      </p:pic>
      <p:sp>
        <p:nvSpPr>
          <p:cNvPr id="11" name="Text 5"/>
          <p:cNvSpPr/>
          <p:nvPr/>
        </p:nvSpPr>
        <p:spPr>
          <a:xfrm>
            <a:off x="7439144" y="52074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Walaa Hassan</a:t>
            </a:r>
            <a:endParaRPr lang="en-US" sz="1950" dirty="0"/>
          </a:p>
        </p:txBody>
      </p:sp>
      <p:pic>
        <p:nvPicPr>
          <p:cNvPr id="12"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790" y="5914430"/>
            <a:ext cx="496133" cy="496133"/>
          </a:xfrm>
          <a:prstGeom prst="rect">
            <a:avLst/>
          </a:prstGeom>
        </p:spPr>
      </p:pic>
      <p:sp>
        <p:nvSpPr>
          <p:cNvPr id="13" name="Text 6"/>
          <p:cNvSpPr/>
          <p:nvPr/>
        </p:nvSpPr>
        <p:spPr>
          <a:xfrm>
            <a:off x="793790" y="665857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Ahmed Mamdoh</a:t>
            </a:r>
            <a:endParaRPr lang="en-US" sz="1950" dirty="0"/>
          </a:p>
        </p:txBody>
      </p:sp>
      <p:pic>
        <p:nvPicPr>
          <p:cNvPr id="14"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9144" y="5914430"/>
            <a:ext cx="496133" cy="496133"/>
          </a:xfrm>
          <a:prstGeom prst="rect">
            <a:avLst/>
          </a:prstGeom>
        </p:spPr>
      </p:pic>
      <p:sp>
        <p:nvSpPr>
          <p:cNvPr id="15" name="Text 7"/>
          <p:cNvSpPr/>
          <p:nvPr/>
        </p:nvSpPr>
        <p:spPr>
          <a:xfrm>
            <a:off x="7439144" y="665857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Micaek Mark</a:t>
            </a:r>
            <a:endParaRPr lang="en-US" sz="1950" dirty="0"/>
          </a:p>
        </p:txBody>
      </p:sp>
      <p:sp>
        <p:nvSpPr>
          <p:cNvPr id="16" name="Rectangle 15">
            <a:extLst>
              <a:ext uri="{FF2B5EF4-FFF2-40B4-BE49-F238E27FC236}">
                <a16:creationId xmlns:a16="http://schemas.microsoft.com/office/drawing/2014/main" id="{1E6EB584-9B65-C2ED-B389-03256060F6C9}"/>
              </a:ext>
            </a:extLst>
          </p:cNvPr>
          <p:cNvSpPr/>
          <p:nvPr/>
        </p:nvSpPr>
        <p:spPr>
          <a:xfrm>
            <a:off x="12656634" y="7716644"/>
            <a:ext cx="1973766" cy="401444"/>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02733">
              <a:alpha val="80000"/>
            </a:srgbClr>
          </a:solidFill>
          <a:ln/>
        </p:spPr>
        <p:txBody>
          <a:bodyPr/>
          <a:lstStyle/>
          <a:p>
            <a:endParaRPr lang="en-US"/>
          </a:p>
        </p:txBody>
      </p:sp>
      <p:sp>
        <p:nvSpPr>
          <p:cNvPr id="4" name="Text 1"/>
          <p:cNvSpPr/>
          <p:nvPr/>
        </p:nvSpPr>
        <p:spPr>
          <a:xfrm>
            <a:off x="793790" y="134469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76B9FF"/>
                </a:solidFill>
                <a:latin typeface="Roboto Slab" pitchFamily="34" charset="0"/>
                <a:ea typeface="Roboto Slab" pitchFamily="34" charset="-122"/>
                <a:cs typeface="Roboto Slab" pitchFamily="34" charset="-120"/>
              </a:rPr>
              <a:t>Project Overview</a:t>
            </a:r>
            <a:endParaRPr lang="en-US" sz="1950" dirty="0"/>
          </a:p>
        </p:txBody>
      </p:sp>
      <p:sp>
        <p:nvSpPr>
          <p:cNvPr id="5" name="Text 2"/>
          <p:cNvSpPr/>
          <p:nvPr/>
        </p:nvSpPr>
        <p:spPr>
          <a:xfrm>
            <a:off x="793790" y="1734145"/>
            <a:ext cx="8860631" cy="496133"/>
          </a:xfrm>
          <a:prstGeom prst="rect">
            <a:avLst/>
          </a:prstGeom>
          <a:noFill/>
          <a:ln/>
        </p:spPr>
        <p:txBody>
          <a:bodyPr wrap="none" lIns="0" tIns="0" rIns="0" bIns="0" rtlCol="0" anchor="t"/>
          <a:lstStyle/>
          <a:p>
            <a:pPr marL="0" indent="0" algn="l">
              <a:lnSpc>
                <a:spcPts val="3900"/>
              </a:lnSpc>
              <a:buNone/>
            </a:pPr>
            <a:r>
              <a:rPr lang="en-US" sz="3100" dirty="0">
                <a:solidFill>
                  <a:srgbClr val="76B9FF"/>
                </a:solidFill>
                <a:latin typeface="Roboto Slab" pitchFamily="34" charset="0"/>
                <a:ea typeface="Roboto Slab" pitchFamily="34" charset="-122"/>
                <a:cs typeface="Roboto Slab" pitchFamily="34" charset="-120"/>
              </a:rPr>
              <a:t>Transforming Sales Data into Strategic Insights</a:t>
            </a:r>
            <a:endParaRPr lang="en-US" sz="3100" dirty="0"/>
          </a:p>
        </p:txBody>
      </p:sp>
      <p:sp>
        <p:nvSpPr>
          <p:cNvPr id="6" name="Shape 3"/>
          <p:cNvSpPr/>
          <p:nvPr/>
        </p:nvSpPr>
        <p:spPr>
          <a:xfrm>
            <a:off x="793790" y="2825591"/>
            <a:ext cx="6422231" cy="1464112"/>
          </a:xfrm>
          <a:prstGeom prst="roundRect">
            <a:avLst>
              <a:gd name="adj" fmla="val 7495"/>
            </a:avLst>
          </a:prstGeom>
          <a:solidFill>
            <a:srgbClr val="202733"/>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793790" y="2802731"/>
            <a:ext cx="6422231" cy="91440"/>
          </a:xfrm>
          <a:prstGeom prst="rect">
            <a:avLst/>
          </a:prstGeom>
        </p:spPr>
      </p:pic>
      <p:pic>
        <p:nvPicPr>
          <p:cNvPr id="8" name="Image 2" descr="preencoded.png"/>
          <p:cNvPicPr>
            <a:picLocks noChangeAspect="1"/>
          </p:cNvPicPr>
          <p:nvPr/>
        </p:nvPicPr>
        <p:blipFill>
          <a:blip r:embed="rId5"/>
          <a:stretch>
            <a:fillRect/>
          </a:stretch>
        </p:blipFill>
        <p:spPr>
          <a:xfrm>
            <a:off x="3707249" y="2527935"/>
            <a:ext cx="595313" cy="595313"/>
          </a:xfrm>
          <a:prstGeom prst="rect">
            <a:avLst/>
          </a:prstGeom>
        </p:spPr>
      </p:pic>
      <p:sp>
        <p:nvSpPr>
          <p:cNvPr id="9" name="Text 4"/>
          <p:cNvSpPr/>
          <p:nvPr/>
        </p:nvSpPr>
        <p:spPr>
          <a:xfrm>
            <a:off x="3885843" y="2676763"/>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Roboto Slab" pitchFamily="34" charset="0"/>
                <a:ea typeface="Roboto Slab" pitchFamily="34" charset="-122"/>
                <a:cs typeface="Roboto Slab" pitchFamily="34" charset="-120"/>
              </a:rPr>
              <a:t>1</a:t>
            </a:r>
            <a:endParaRPr lang="en-US" sz="1850" dirty="0"/>
          </a:p>
        </p:txBody>
      </p:sp>
      <p:sp>
        <p:nvSpPr>
          <p:cNvPr id="10" name="Text 5"/>
          <p:cNvSpPr/>
          <p:nvPr/>
        </p:nvSpPr>
        <p:spPr>
          <a:xfrm>
            <a:off x="1015008" y="332172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Project Title</a:t>
            </a:r>
            <a:endParaRPr lang="en-US" sz="1950" dirty="0"/>
          </a:p>
        </p:txBody>
      </p:sp>
      <p:sp>
        <p:nvSpPr>
          <p:cNvPr id="11" name="Text 6"/>
          <p:cNvSpPr/>
          <p:nvPr/>
        </p:nvSpPr>
        <p:spPr>
          <a:xfrm>
            <a:off x="1015008" y="3750945"/>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BMW Sales Analytics Dashboard</a:t>
            </a:r>
            <a:endParaRPr lang="en-US" sz="1550" dirty="0"/>
          </a:p>
        </p:txBody>
      </p:sp>
      <p:sp>
        <p:nvSpPr>
          <p:cNvPr id="12" name="Shape 7"/>
          <p:cNvSpPr/>
          <p:nvPr/>
        </p:nvSpPr>
        <p:spPr>
          <a:xfrm>
            <a:off x="7414379" y="2825591"/>
            <a:ext cx="6422231" cy="1464112"/>
          </a:xfrm>
          <a:prstGeom prst="roundRect">
            <a:avLst>
              <a:gd name="adj" fmla="val 7495"/>
            </a:avLst>
          </a:prstGeom>
          <a:solidFill>
            <a:srgbClr val="202733"/>
          </a:solidFill>
          <a:ln/>
        </p:spPr>
        <p:txBody>
          <a:bodyPr/>
          <a:lstStyle/>
          <a:p>
            <a:endParaRPr lang="en-US"/>
          </a:p>
        </p:txBody>
      </p:sp>
      <p:pic>
        <p:nvPicPr>
          <p:cNvPr id="13" name="Image 3" descr="preencoded.png"/>
          <p:cNvPicPr>
            <a:picLocks noChangeAspect="1"/>
          </p:cNvPicPr>
          <p:nvPr/>
        </p:nvPicPr>
        <p:blipFill>
          <a:blip r:embed="rId4"/>
          <a:stretch>
            <a:fillRect/>
          </a:stretch>
        </p:blipFill>
        <p:spPr>
          <a:xfrm>
            <a:off x="7414379" y="2802731"/>
            <a:ext cx="6422231" cy="91440"/>
          </a:xfrm>
          <a:prstGeom prst="rect">
            <a:avLst/>
          </a:prstGeom>
        </p:spPr>
      </p:pic>
      <p:pic>
        <p:nvPicPr>
          <p:cNvPr id="14" name="Image 4" descr="preencoded.png"/>
          <p:cNvPicPr>
            <a:picLocks noChangeAspect="1"/>
          </p:cNvPicPr>
          <p:nvPr/>
        </p:nvPicPr>
        <p:blipFill>
          <a:blip r:embed="rId5"/>
          <a:stretch>
            <a:fillRect/>
          </a:stretch>
        </p:blipFill>
        <p:spPr>
          <a:xfrm>
            <a:off x="10327838" y="2527935"/>
            <a:ext cx="595313" cy="595313"/>
          </a:xfrm>
          <a:prstGeom prst="rect">
            <a:avLst/>
          </a:prstGeom>
        </p:spPr>
      </p:pic>
      <p:sp>
        <p:nvSpPr>
          <p:cNvPr id="15" name="Text 8"/>
          <p:cNvSpPr/>
          <p:nvPr/>
        </p:nvSpPr>
        <p:spPr>
          <a:xfrm>
            <a:off x="10506432" y="2676763"/>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Roboto Slab" pitchFamily="34" charset="0"/>
                <a:ea typeface="Roboto Slab" pitchFamily="34" charset="-122"/>
                <a:cs typeface="Roboto Slab" pitchFamily="34" charset="-120"/>
              </a:rPr>
              <a:t>2</a:t>
            </a:r>
            <a:endParaRPr lang="en-US" sz="1850" dirty="0"/>
          </a:p>
        </p:txBody>
      </p:sp>
      <p:sp>
        <p:nvSpPr>
          <p:cNvPr id="16" name="Text 9"/>
          <p:cNvSpPr/>
          <p:nvPr/>
        </p:nvSpPr>
        <p:spPr>
          <a:xfrm>
            <a:off x="7635597" y="332172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Technology</a:t>
            </a:r>
            <a:endParaRPr lang="en-US" sz="1950" dirty="0"/>
          </a:p>
        </p:txBody>
      </p:sp>
      <p:sp>
        <p:nvSpPr>
          <p:cNvPr id="17" name="Text 10"/>
          <p:cNvSpPr/>
          <p:nvPr/>
        </p:nvSpPr>
        <p:spPr>
          <a:xfrm>
            <a:off x="7635597" y="3750945"/>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Microsoft Power BI for interactive visualisations and analysis.</a:t>
            </a:r>
            <a:endParaRPr lang="en-US" sz="1550" dirty="0"/>
          </a:p>
        </p:txBody>
      </p:sp>
      <p:sp>
        <p:nvSpPr>
          <p:cNvPr id="18" name="Shape 11"/>
          <p:cNvSpPr/>
          <p:nvPr/>
        </p:nvSpPr>
        <p:spPr>
          <a:xfrm>
            <a:off x="793790" y="4785717"/>
            <a:ext cx="6422231" cy="2099191"/>
          </a:xfrm>
          <a:prstGeom prst="roundRect">
            <a:avLst>
              <a:gd name="adj" fmla="val 5227"/>
            </a:avLst>
          </a:prstGeom>
          <a:solidFill>
            <a:srgbClr val="202733"/>
          </a:solidFill>
          <a:ln/>
        </p:spPr>
        <p:txBody>
          <a:bodyPr/>
          <a:lstStyle/>
          <a:p>
            <a:endParaRPr lang="en-US"/>
          </a:p>
        </p:txBody>
      </p:sp>
      <p:pic>
        <p:nvPicPr>
          <p:cNvPr id="19" name="Image 5" descr="preencoded.png"/>
          <p:cNvPicPr>
            <a:picLocks noChangeAspect="1"/>
          </p:cNvPicPr>
          <p:nvPr/>
        </p:nvPicPr>
        <p:blipFill>
          <a:blip r:embed="rId4"/>
          <a:stretch>
            <a:fillRect/>
          </a:stretch>
        </p:blipFill>
        <p:spPr>
          <a:xfrm>
            <a:off x="793790" y="4762857"/>
            <a:ext cx="6422231" cy="91440"/>
          </a:xfrm>
          <a:prstGeom prst="rect">
            <a:avLst/>
          </a:prstGeom>
        </p:spPr>
      </p:pic>
      <p:pic>
        <p:nvPicPr>
          <p:cNvPr id="20" name="Image 6" descr="preencoded.png"/>
          <p:cNvPicPr>
            <a:picLocks noChangeAspect="1"/>
          </p:cNvPicPr>
          <p:nvPr/>
        </p:nvPicPr>
        <p:blipFill>
          <a:blip r:embed="rId5"/>
          <a:stretch>
            <a:fillRect/>
          </a:stretch>
        </p:blipFill>
        <p:spPr>
          <a:xfrm>
            <a:off x="3707249" y="4488061"/>
            <a:ext cx="595313" cy="595313"/>
          </a:xfrm>
          <a:prstGeom prst="rect">
            <a:avLst/>
          </a:prstGeom>
        </p:spPr>
      </p:pic>
      <p:sp>
        <p:nvSpPr>
          <p:cNvPr id="21" name="Text 12"/>
          <p:cNvSpPr/>
          <p:nvPr/>
        </p:nvSpPr>
        <p:spPr>
          <a:xfrm>
            <a:off x="3885843" y="4636889"/>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Roboto Slab" pitchFamily="34" charset="0"/>
                <a:ea typeface="Roboto Slab" pitchFamily="34" charset="-122"/>
                <a:cs typeface="Roboto Slab" pitchFamily="34" charset="-120"/>
              </a:rPr>
              <a:t>3</a:t>
            </a:r>
            <a:endParaRPr lang="en-US" sz="1850" dirty="0"/>
          </a:p>
        </p:txBody>
      </p:sp>
      <p:sp>
        <p:nvSpPr>
          <p:cNvPr id="22" name="Text 13"/>
          <p:cNvSpPr/>
          <p:nvPr/>
        </p:nvSpPr>
        <p:spPr>
          <a:xfrm>
            <a:off x="1015008" y="528185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Data Source</a:t>
            </a:r>
            <a:endParaRPr lang="en-US" sz="1950" dirty="0"/>
          </a:p>
        </p:txBody>
      </p:sp>
      <p:sp>
        <p:nvSpPr>
          <p:cNvPr id="23" name="Text 14"/>
          <p:cNvSpPr/>
          <p:nvPr/>
        </p:nvSpPr>
        <p:spPr>
          <a:xfrm>
            <a:off x="1015008" y="5711071"/>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Cleaned and transformed Excel data .</a:t>
            </a:r>
            <a:endParaRPr lang="en-US" sz="1550" dirty="0"/>
          </a:p>
        </p:txBody>
      </p:sp>
      <p:sp>
        <p:nvSpPr>
          <p:cNvPr id="24" name="Shape 15"/>
          <p:cNvSpPr/>
          <p:nvPr/>
        </p:nvSpPr>
        <p:spPr>
          <a:xfrm>
            <a:off x="7414379" y="4785717"/>
            <a:ext cx="6422231" cy="2099191"/>
          </a:xfrm>
          <a:prstGeom prst="roundRect">
            <a:avLst>
              <a:gd name="adj" fmla="val 5227"/>
            </a:avLst>
          </a:prstGeom>
          <a:solidFill>
            <a:srgbClr val="202733"/>
          </a:solidFill>
          <a:ln/>
        </p:spPr>
        <p:txBody>
          <a:bodyPr/>
          <a:lstStyle/>
          <a:p>
            <a:endParaRPr lang="en-US"/>
          </a:p>
        </p:txBody>
      </p:sp>
      <p:pic>
        <p:nvPicPr>
          <p:cNvPr id="25" name="Image 7" descr="preencoded.png"/>
          <p:cNvPicPr>
            <a:picLocks noChangeAspect="1"/>
          </p:cNvPicPr>
          <p:nvPr/>
        </p:nvPicPr>
        <p:blipFill>
          <a:blip r:embed="rId4"/>
          <a:stretch>
            <a:fillRect/>
          </a:stretch>
        </p:blipFill>
        <p:spPr>
          <a:xfrm>
            <a:off x="7414379" y="4762857"/>
            <a:ext cx="6422231" cy="91440"/>
          </a:xfrm>
          <a:prstGeom prst="rect">
            <a:avLst/>
          </a:prstGeom>
        </p:spPr>
      </p:pic>
      <p:pic>
        <p:nvPicPr>
          <p:cNvPr id="26" name="Image 8" descr="preencoded.png"/>
          <p:cNvPicPr>
            <a:picLocks noChangeAspect="1"/>
          </p:cNvPicPr>
          <p:nvPr/>
        </p:nvPicPr>
        <p:blipFill>
          <a:blip r:embed="rId5"/>
          <a:stretch>
            <a:fillRect/>
          </a:stretch>
        </p:blipFill>
        <p:spPr>
          <a:xfrm>
            <a:off x="10327838" y="4488061"/>
            <a:ext cx="595313" cy="595313"/>
          </a:xfrm>
          <a:prstGeom prst="rect">
            <a:avLst/>
          </a:prstGeom>
        </p:spPr>
      </p:pic>
      <p:sp>
        <p:nvSpPr>
          <p:cNvPr id="27" name="Text 16"/>
          <p:cNvSpPr/>
          <p:nvPr/>
        </p:nvSpPr>
        <p:spPr>
          <a:xfrm>
            <a:off x="10506432" y="4636889"/>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Roboto Slab" pitchFamily="34" charset="0"/>
                <a:ea typeface="Roboto Slab" pitchFamily="34" charset="-122"/>
                <a:cs typeface="Roboto Slab" pitchFamily="34" charset="-120"/>
              </a:rPr>
              <a:t>4</a:t>
            </a:r>
            <a:endParaRPr lang="en-US" sz="1850" dirty="0"/>
          </a:p>
        </p:txBody>
      </p:sp>
      <p:sp>
        <p:nvSpPr>
          <p:cNvPr id="28" name="Text 17"/>
          <p:cNvSpPr/>
          <p:nvPr/>
        </p:nvSpPr>
        <p:spPr>
          <a:xfrm>
            <a:off x="7635597" y="528185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Goal</a:t>
            </a:r>
            <a:endParaRPr lang="en-US" sz="1950" dirty="0"/>
          </a:p>
        </p:txBody>
      </p:sp>
      <p:sp>
        <p:nvSpPr>
          <p:cNvPr id="29" name="Text 18"/>
          <p:cNvSpPr/>
          <p:nvPr/>
        </p:nvSpPr>
        <p:spPr>
          <a:xfrm>
            <a:off x="7635597" y="571107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To furnish BMW management with a clear, interactive tool for understanding global sales performance and enhancing business decisions.</a:t>
            </a:r>
            <a:endParaRPr lang="en-US" sz="1550" dirty="0"/>
          </a:p>
        </p:txBody>
      </p:sp>
      <p:sp>
        <p:nvSpPr>
          <p:cNvPr id="30" name="Rectangle 29">
            <a:extLst>
              <a:ext uri="{FF2B5EF4-FFF2-40B4-BE49-F238E27FC236}">
                <a16:creationId xmlns:a16="http://schemas.microsoft.com/office/drawing/2014/main" id="{6136B200-903B-EFB3-7117-97821DEFD66C}"/>
              </a:ext>
            </a:extLst>
          </p:cNvPr>
          <p:cNvSpPr/>
          <p:nvPr/>
        </p:nvSpPr>
        <p:spPr>
          <a:xfrm>
            <a:off x="12656634" y="7716644"/>
            <a:ext cx="1973766" cy="401444"/>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91396"/>
            <a:ext cx="9955649" cy="496133"/>
          </a:xfrm>
          <a:prstGeom prst="rect">
            <a:avLst/>
          </a:prstGeom>
          <a:noFill/>
          <a:ln/>
        </p:spPr>
        <p:txBody>
          <a:bodyPr wrap="none" lIns="0" tIns="0" rIns="0" bIns="0" rtlCol="0" anchor="t"/>
          <a:lstStyle/>
          <a:p>
            <a:pPr marL="0" indent="0" algn="l">
              <a:lnSpc>
                <a:spcPts val="3900"/>
              </a:lnSpc>
              <a:buNone/>
            </a:pPr>
            <a:r>
              <a:rPr lang="en-US" sz="3100" dirty="0">
                <a:solidFill>
                  <a:srgbClr val="76B9FF"/>
                </a:solidFill>
                <a:latin typeface="Roboto Slab" pitchFamily="34" charset="0"/>
                <a:ea typeface="Roboto Slab" pitchFamily="34" charset="-122"/>
                <a:cs typeface="Roboto Slab" pitchFamily="34" charset="-120"/>
              </a:rPr>
              <a:t>Comprehensive Visibility: What the Dashboard Offers</a:t>
            </a:r>
            <a:endParaRPr lang="en-US" sz="3100" dirty="0"/>
          </a:p>
        </p:txBody>
      </p:sp>
      <p:pic>
        <p:nvPicPr>
          <p:cNvPr id="3" name="Image 0" descr="preencoded.png"/>
          <p:cNvPicPr>
            <a:picLocks noChangeAspect="1"/>
          </p:cNvPicPr>
          <p:nvPr/>
        </p:nvPicPr>
        <p:blipFill>
          <a:blip r:embed="rId3"/>
          <a:stretch>
            <a:fillRect/>
          </a:stretch>
        </p:blipFill>
        <p:spPr>
          <a:xfrm>
            <a:off x="793790" y="1584365"/>
            <a:ext cx="992267" cy="1190744"/>
          </a:xfrm>
          <a:prstGeom prst="rect">
            <a:avLst/>
          </a:prstGeom>
        </p:spPr>
      </p:pic>
      <p:sp>
        <p:nvSpPr>
          <p:cNvPr id="4" name="Text 1"/>
          <p:cNvSpPr/>
          <p:nvPr/>
        </p:nvSpPr>
        <p:spPr>
          <a:xfrm>
            <a:off x="1984415" y="1782723"/>
            <a:ext cx="3730228"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Full Visibility of BMW Car Sales</a:t>
            </a:r>
            <a:endParaRPr lang="en-US" sz="1950" dirty="0"/>
          </a:p>
        </p:txBody>
      </p:sp>
      <p:sp>
        <p:nvSpPr>
          <p:cNvPr id="5" name="Text 2"/>
          <p:cNvSpPr/>
          <p:nvPr/>
        </p:nvSpPr>
        <p:spPr>
          <a:xfrm>
            <a:off x="1984415" y="2211943"/>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A complete overview of global sales figures, providing a holistic view of market penetration and performance.</a:t>
            </a:r>
            <a:endParaRPr lang="en-US" sz="1550" dirty="0"/>
          </a:p>
        </p:txBody>
      </p:sp>
      <p:pic>
        <p:nvPicPr>
          <p:cNvPr id="6" name="Image 1" descr="preencoded.png"/>
          <p:cNvPicPr>
            <a:picLocks noChangeAspect="1"/>
          </p:cNvPicPr>
          <p:nvPr/>
        </p:nvPicPr>
        <p:blipFill>
          <a:blip r:embed="rId4"/>
          <a:stretch>
            <a:fillRect/>
          </a:stretch>
        </p:blipFill>
        <p:spPr>
          <a:xfrm>
            <a:off x="793790" y="2775109"/>
            <a:ext cx="992267" cy="1190744"/>
          </a:xfrm>
          <a:prstGeom prst="rect">
            <a:avLst/>
          </a:prstGeom>
        </p:spPr>
      </p:pic>
      <p:sp>
        <p:nvSpPr>
          <p:cNvPr id="7" name="Text 3"/>
          <p:cNvSpPr/>
          <p:nvPr/>
        </p:nvSpPr>
        <p:spPr>
          <a:xfrm>
            <a:off x="1984415" y="2973467"/>
            <a:ext cx="3335893"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Analysis by Key Dimensions</a:t>
            </a:r>
            <a:endParaRPr lang="en-US" sz="1950" dirty="0"/>
          </a:p>
        </p:txBody>
      </p:sp>
      <p:sp>
        <p:nvSpPr>
          <p:cNvPr id="8" name="Text 4"/>
          <p:cNvSpPr/>
          <p:nvPr/>
        </p:nvSpPr>
        <p:spPr>
          <a:xfrm>
            <a:off x="1984415" y="3402687"/>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Detailed breakdown by region, model, fuel type, and transmission for granular insights.</a:t>
            </a:r>
            <a:endParaRPr lang="en-US" sz="1550" dirty="0"/>
          </a:p>
        </p:txBody>
      </p:sp>
      <p:pic>
        <p:nvPicPr>
          <p:cNvPr id="9" name="Image 2" descr="preencoded.png"/>
          <p:cNvPicPr>
            <a:picLocks noChangeAspect="1"/>
          </p:cNvPicPr>
          <p:nvPr/>
        </p:nvPicPr>
        <p:blipFill>
          <a:blip r:embed="rId5"/>
          <a:stretch>
            <a:fillRect/>
          </a:stretch>
        </p:blipFill>
        <p:spPr>
          <a:xfrm>
            <a:off x="793790" y="3965853"/>
            <a:ext cx="992267" cy="1190744"/>
          </a:xfrm>
          <a:prstGeom prst="rect">
            <a:avLst/>
          </a:prstGeom>
        </p:spPr>
      </p:pic>
      <p:sp>
        <p:nvSpPr>
          <p:cNvPr id="10" name="Text 5"/>
          <p:cNvSpPr/>
          <p:nvPr/>
        </p:nvSpPr>
        <p:spPr>
          <a:xfrm>
            <a:off x="1984415" y="4164211"/>
            <a:ext cx="2814995"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Comparison of Key KPIs</a:t>
            </a:r>
            <a:endParaRPr lang="en-US" sz="1950" dirty="0"/>
          </a:p>
        </p:txBody>
      </p:sp>
      <p:sp>
        <p:nvSpPr>
          <p:cNvPr id="11" name="Text 6"/>
          <p:cNvSpPr/>
          <p:nvPr/>
        </p:nvSpPr>
        <p:spPr>
          <a:xfrm>
            <a:off x="1984415" y="4593431"/>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Tracking of essential metrics: Units Sold, Total Sales, and Average Price, offering benchmarks for performance evaluation.</a:t>
            </a:r>
            <a:endParaRPr lang="en-US" sz="1550" dirty="0"/>
          </a:p>
        </p:txBody>
      </p:sp>
      <p:pic>
        <p:nvPicPr>
          <p:cNvPr id="12" name="Image 3" descr="preencoded.png"/>
          <p:cNvPicPr>
            <a:picLocks noChangeAspect="1"/>
          </p:cNvPicPr>
          <p:nvPr/>
        </p:nvPicPr>
        <p:blipFill>
          <a:blip r:embed="rId6"/>
          <a:stretch>
            <a:fillRect/>
          </a:stretch>
        </p:blipFill>
        <p:spPr>
          <a:xfrm>
            <a:off x="793790" y="5156597"/>
            <a:ext cx="992267" cy="1190744"/>
          </a:xfrm>
          <a:prstGeom prst="rect">
            <a:avLst/>
          </a:prstGeom>
        </p:spPr>
      </p:pic>
      <p:sp>
        <p:nvSpPr>
          <p:cNvPr id="13" name="Text 7"/>
          <p:cNvSpPr/>
          <p:nvPr/>
        </p:nvSpPr>
        <p:spPr>
          <a:xfrm>
            <a:off x="1984415" y="5354955"/>
            <a:ext cx="4314944"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Identification of High-Demand Areas</a:t>
            </a:r>
            <a:endParaRPr lang="en-US" sz="1950" dirty="0"/>
          </a:p>
        </p:txBody>
      </p:sp>
      <p:sp>
        <p:nvSpPr>
          <p:cNvPr id="14" name="Text 8"/>
          <p:cNvSpPr/>
          <p:nvPr/>
        </p:nvSpPr>
        <p:spPr>
          <a:xfrm>
            <a:off x="1984415" y="5784175"/>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Pinpointing top-performing models and markets to capitalise on successful strategies.</a:t>
            </a:r>
            <a:endParaRPr lang="en-US" sz="1550" dirty="0"/>
          </a:p>
        </p:txBody>
      </p:sp>
      <p:pic>
        <p:nvPicPr>
          <p:cNvPr id="15" name="Image 4" descr="preencoded.png"/>
          <p:cNvPicPr>
            <a:picLocks noChangeAspect="1"/>
          </p:cNvPicPr>
          <p:nvPr/>
        </p:nvPicPr>
        <p:blipFill>
          <a:blip r:embed="rId7"/>
          <a:stretch>
            <a:fillRect/>
          </a:stretch>
        </p:blipFill>
        <p:spPr>
          <a:xfrm>
            <a:off x="793790" y="6347341"/>
            <a:ext cx="992267" cy="1190744"/>
          </a:xfrm>
          <a:prstGeom prst="rect">
            <a:avLst/>
          </a:prstGeom>
        </p:spPr>
      </p:pic>
      <p:sp>
        <p:nvSpPr>
          <p:cNvPr id="16" name="Text 9"/>
          <p:cNvSpPr/>
          <p:nvPr/>
        </p:nvSpPr>
        <p:spPr>
          <a:xfrm>
            <a:off x="1984415" y="6545699"/>
            <a:ext cx="3973711"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Insight into Customer Preferences</a:t>
            </a:r>
            <a:endParaRPr lang="en-US" sz="1950" dirty="0"/>
          </a:p>
        </p:txBody>
      </p:sp>
      <p:sp>
        <p:nvSpPr>
          <p:cNvPr id="17" name="Text 10"/>
          <p:cNvSpPr/>
          <p:nvPr/>
        </p:nvSpPr>
        <p:spPr>
          <a:xfrm>
            <a:off x="1984415" y="6974919"/>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Understanding pricing patterns and customer choices to refine product offerings and marketing efforts.</a:t>
            </a:r>
            <a:endParaRPr lang="en-US" sz="1550" dirty="0"/>
          </a:p>
        </p:txBody>
      </p:sp>
      <p:sp>
        <p:nvSpPr>
          <p:cNvPr id="18" name="Rectangle 17">
            <a:extLst>
              <a:ext uri="{FF2B5EF4-FFF2-40B4-BE49-F238E27FC236}">
                <a16:creationId xmlns:a16="http://schemas.microsoft.com/office/drawing/2014/main" id="{8C3E47FE-C22B-B41E-67DB-8044F4FFBF6C}"/>
              </a:ext>
            </a:extLst>
          </p:cNvPr>
          <p:cNvSpPr/>
          <p:nvPr/>
        </p:nvSpPr>
        <p:spPr>
          <a:xfrm>
            <a:off x="12656634" y="7716644"/>
            <a:ext cx="1973766" cy="401444"/>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67703"/>
            <a:ext cx="2902148" cy="248007"/>
          </a:xfrm>
          <a:prstGeom prst="rect">
            <a:avLst/>
          </a:prstGeom>
          <a:noFill/>
          <a:ln/>
        </p:spPr>
        <p:txBody>
          <a:bodyPr wrap="none" lIns="0" tIns="0" rIns="0" bIns="0" rtlCol="0" anchor="t"/>
          <a:lstStyle/>
          <a:p>
            <a:pPr marL="0" indent="0" algn="l">
              <a:lnSpc>
                <a:spcPts val="1950"/>
              </a:lnSpc>
              <a:buNone/>
            </a:pPr>
            <a:r>
              <a:rPr lang="en-US" sz="1550" dirty="0">
                <a:solidFill>
                  <a:srgbClr val="76B9FF"/>
                </a:solidFill>
                <a:latin typeface="Roboto Slab" pitchFamily="34" charset="0"/>
                <a:ea typeface="Roboto Slab" pitchFamily="34" charset="-122"/>
                <a:cs typeface="Roboto Slab" pitchFamily="34" charset="-120"/>
              </a:rPr>
              <a:t>Chapter 2: Business Challenges</a:t>
            </a:r>
            <a:endParaRPr lang="en-US" sz="1550" dirty="0"/>
          </a:p>
        </p:txBody>
      </p:sp>
      <p:sp>
        <p:nvSpPr>
          <p:cNvPr id="3" name="Text 1"/>
          <p:cNvSpPr/>
          <p:nvPr/>
        </p:nvSpPr>
        <p:spPr>
          <a:xfrm>
            <a:off x="793790" y="979170"/>
            <a:ext cx="6885027" cy="396835"/>
          </a:xfrm>
          <a:prstGeom prst="rect">
            <a:avLst/>
          </a:prstGeom>
          <a:noFill/>
          <a:ln/>
        </p:spPr>
        <p:txBody>
          <a:bodyPr wrap="none" lIns="0" tIns="0" rIns="0" bIns="0" rtlCol="0" anchor="t"/>
          <a:lstStyle/>
          <a:p>
            <a:pPr marL="0" indent="0" algn="l">
              <a:lnSpc>
                <a:spcPts val="3100"/>
              </a:lnSpc>
              <a:buNone/>
            </a:pPr>
            <a:r>
              <a:rPr lang="en-US" sz="2500" dirty="0">
                <a:solidFill>
                  <a:srgbClr val="76B9FF"/>
                </a:solidFill>
                <a:latin typeface="Roboto Slab" pitchFamily="34" charset="0"/>
                <a:ea typeface="Roboto Slab" pitchFamily="34" charset="-122"/>
                <a:cs typeface="Roboto Slab" pitchFamily="34" charset="-120"/>
              </a:rPr>
              <a:t>Overcoming Prior Sales Reporting Limitations</a:t>
            </a:r>
            <a:endParaRPr lang="en-US" sz="2500" dirty="0"/>
          </a:p>
        </p:txBody>
      </p:sp>
      <p:sp>
        <p:nvSpPr>
          <p:cNvPr id="4" name="Text 2"/>
          <p:cNvSpPr/>
          <p:nvPr/>
        </p:nvSpPr>
        <p:spPr>
          <a:xfrm>
            <a:off x="793790" y="1493016"/>
            <a:ext cx="6327815" cy="1016318"/>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Before the BMW Sales Analytics Dashboard was introduced, the sales team struggled with major issues that made it difficult to make informed decisions and fully understand the market. These problems showed the clear need for a unified, flexible business intelligence solution.</a:t>
            </a:r>
          </a:p>
          <a:p>
            <a:pPr marL="0" indent="0" algn="l">
              <a:lnSpc>
                <a:spcPts val="2000"/>
              </a:lnSpc>
              <a:buNone/>
            </a:pPr>
            <a:endParaRPr lang="en-US" sz="1250" dirty="0"/>
          </a:p>
        </p:txBody>
      </p:sp>
      <p:pic>
        <p:nvPicPr>
          <p:cNvPr id="5" name="Image 0" descr="preencoded.png"/>
          <p:cNvPicPr>
            <a:picLocks noChangeAspect="1"/>
          </p:cNvPicPr>
          <p:nvPr/>
        </p:nvPicPr>
        <p:blipFill>
          <a:blip r:embed="rId3"/>
          <a:stretch>
            <a:fillRect/>
          </a:stretch>
        </p:blipFill>
        <p:spPr>
          <a:xfrm>
            <a:off x="793790" y="2951917"/>
            <a:ext cx="5062180" cy="3374708"/>
          </a:xfrm>
          <a:prstGeom prst="rect">
            <a:avLst/>
          </a:prstGeom>
        </p:spPr>
      </p:pic>
      <p:pic>
        <p:nvPicPr>
          <p:cNvPr id="6" name="Image 1" descr="preencoded.png"/>
          <p:cNvPicPr>
            <a:picLocks noChangeAspect="1"/>
          </p:cNvPicPr>
          <p:nvPr/>
        </p:nvPicPr>
        <p:blipFill>
          <a:blip r:embed="rId4"/>
          <a:stretch>
            <a:fillRect/>
          </a:stretch>
        </p:blipFill>
        <p:spPr>
          <a:xfrm>
            <a:off x="7516416" y="1877020"/>
            <a:ext cx="79296" cy="79296"/>
          </a:xfrm>
          <a:prstGeom prst="rect">
            <a:avLst/>
          </a:prstGeom>
        </p:spPr>
      </p:pic>
      <p:sp>
        <p:nvSpPr>
          <p:cNvPr id="7" name="Text 3"/>
          <p:cNvSpPr/>
          <p:nvPr/>
        </p:nvSpPr>
        <p:spPr>
          <a:xfrm>
            <a:off x="7754422" y="1792724"/>
            <a:ext cx="3036689"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Lack of a Centralised Sales View</a:t>
            </a:r>
            <a:endParaRPr lang="en-US" sz="1550" dirty="0"/>
          </a:p>
        </p:txBody>
      </p:sp>
      <p:sp>
        <p:nvSpPr>
          <p:cNvPr id="8" name="Text 4"/>
          <p:cNvSpPr/>
          <p:nvPr/>
        </p:nvSpPr>
        <p:spPr>
          <a:xfrm>
            <a:off x="7754422" y="2199442"/>
            <a:ext cx="6089809" cy="508159"/>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Sales data was fragmented across multiple sources, preventing a unified overview of performance.</a:t>
            </a:r>
            <a:endParaRPr lang="en-US" sz="1250" dirty="0"/>
          </a:p>
        </p:txBody>
      </p:sp>
      <p:pic>
        <p:nvPicPr>
          <p:cNvPr id="9" name="Image 2" descr="preencoded.png"/>
          <p:cNvPicPr>
            <a:picLocks noChangeAspect="1"/>
          </p:cNvPicPr>
          <p:nvPr/>
        </p:nvPicPr>
        <p:blipFill>
          <a:blip r:embed="rId4"/>
          <a:stretch>
            <a:fillRect/>
          </a:stretch>
        </p:blipFill>
        <p:spPr>
          <a:xfrm>
            <a:off x="7516416" y="3109436"/>
            <a:ext cx="79296" cy="79296"/>
          </a:xfrm>
          <a:prstGeom prst="rect">
            <a:avLst/>
          </a:prstGeom>
        </p:spPr>
      </p:pic>
      <p:sp>
        <p:nvSpPr>
          <p:cNvPr id="10" name="Text 5"/>
          <p:cNvSpPr/>
          <p:nvPr/>
        </p:nvSpPr>
        <p:spPr>
          <a:xfrm>
            <a:off x="7754422" y="3025140"/>
            <a:ext cx="3903464"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Difficulty Comparing Regions and Models</a:t>
            </a:r>
            <a:endParaRPr lang="en-US" sz="1550" dirty="0"/>
          </a:p>
        </p:txBody>
      </p:sp>
      <p:sp>
        <p:nvSpPr>
          <p:cNvPr id="11" name="Text 6"/>
          <p:cNvSpPr/>
          <p:nvPr/>
        </p:nvSpPr>
        <p:spPr>
          <a:xfrm>
            <a:off x="7754422" y="3431857"/>
            <a:ext cx="6089809" cy="508159"/>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Management struggled to quickly assess and compare the performance of different regions and car models.</a:t>
            </a:r>
            <a:endParaRPr lang="en-US" sz="1250" dirty="0"/>
          </a:p>
        </p:txBody>
      </p:sp>
      <p:pic>
        <p:nvPicPr>
          <p:cNvPr id="12" name="Image 3" descr="preencoded.png"/>
          <p:cNvPicPr>
            <a:picLocks noChangeAspect="1"/>
          </p:cNvPicPr>
          <p:nvPr/>
        </p:nvPicPr>
        <p:blipFill>
          <a:blip r:embed="rId4"/>
          <a:stretch>
            <a:fillRect/>
          </a:stretch>
        </p:blipFill>
        <p:spPr>
          <a:xfrm>
            <a:off x="7516416" y="4341852"/>
            <a:ext cx="79296" cy="79296"/>
          </a:xfrm>
          <a:prstGeom prst="rect">
            <a:avLst/>
          </a:prstGeom>
        </p:spPr>
      </p:pic>
      <p:sp>
        <p:nvSpPr>
          <p:cNvPr id="13" name="Text 7"/>
          <p:cNvSpPr/>
          <p:nvPr/>
        </p:nvSpPr>
        <p:spPr>
          <a:xfrm>
            <a:off x="7754422" y="4257556"/>
            <a:ext cx="3386852"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Time-Consuming Manual Reporting</a:t>
            </a:r>
            <a:endParaRPr lang="en-US" sz="1550" dirty="0"/>
          </a:p>
        </p:txBody>
      </p:sp>
      <p:sp>
        <p:nvSpPr>
          <p:cNvPr id="14" name="Text 8"/>
          <p:cNvSpPr/>
          <p:nvPr/>
        </p:nvSpPr>
        <p:spPr>
          <a:xfrm>
            <a:off x="7754422" y="4664273"/>
            <a:ext cx="6089809" cy="254079"/>
          </a:xfrm>
          <a:prstGeom prst="rect">
            <a:avLst/>
          </a:prstGeom>
          <a:noFill/>
          <a:ln/>
        </p:spPr>
        <p:txBody>
          <a:bodyPr wrap="none" lIns="0" tIns="0" rIns="0" bIns="0" rtlCol="0" anchor="t"/>
          <a:lstStyle/>
          <a:p>
            <a:pPr>
              <a:lnSpc>
                <a:spcPts val="2000"/>
              </a:lnSpc>
            </a:pPr>
            <a:r>
              <a:rPr lang="en-US" sz="1250" dirty="0">
                <a:solidFill>
                  <a:srgbClr val="D6E5EF"/>
                </a:solidFill>
                <a:latin typeface="Roboto" pitchFamily="34" charset="0"/>
                <a:ea typeface="Roboto" pitchFamily="34" charset="-122"/>
                <a:cs typeface="Roboto" pitchFamily="34" charset="-120"/>
              </a:rPr>
              <a:t>Manual report generation led to delays, slowing down timely responses to market shifts.</a:t>
            </a:r>
            <a:endParaRPr lang="en-US" sz="1250" dirty="0"/>
          </a:p>
        </p:txBody>
      </p:sp>
      <p:pic>
        <p:nvPicPr>
          <p:cNvPr id="15" name="Image 4" descr="preencoded.png"/>
          <p:cNvPicPr>
            <a:picLocks noChangeAspect="1"/>
          </p:cNvPicPr>
          <p:nvPr/>
        </p:nvPicPr>
        <p:blipFill>
          <a:blip r:embed="rId4"/>
          <a:stretch>
            <a:fillRect/>
          </a:stretch>
        </p:blipFill>
        <p:spPr>
          <a:xfrm>
            <a:off x="7516416" y="5320189"/>
            <a:ext cx="79296" cy="79296"/>
          </a:xfrm>
          <a:prstGeom prst="rect">
            <a:avLst/>
          </a:prstGeom>
        </p:spPr>
      </p:pic>
      <p:sp>
        <p:nvSpPr>
          <p:cNvPr id="16" name="Text 9"/>
          <p:cNvSpPr/>
          <p:nvPr/>
        </p:nvSpPr>
        <p:spPr>
          <a:xfrm>
            <a:off x="7754422" y="5235892"/>
            <a:ext cx="2490907"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Absence of Visual Insights</a:t>
            </a:r>
            <a:endParaRPr lang="en-US" sz="1550" dirty="0"/>
          </a:p>
        </p:txBody>
      </p:sp>
      <p:sp>
        <p:nvSpPr>
          <p:cNvPr id="17" name="Text 10"/>
          <p:cNvSpPr/>
          <p:nvPr/>
        </p:nvSpPr>
        <p:spPr>
          <a:xfrm>
            <a:off x="7754422" y="5642610"/>
            <a:ext cx="6089809" cy="508159"/>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The lack of interactive visual tools made it challenging to discern trends, patterns, and performance fluctuations.</a:t>
            </a:r>
            <a:endParaRPr lang="en-US" sz="1250" dirty="0"/>
          </a:p>
        </p:txBody>
      </p:sp>
      <p:pic>
        <p:nvPicPr>
          <p:cNvPr id="18" name="Image 5" descr="preencoded.png"/>
          <p:cNvPicPr>
            <a:picLocks noChangeAspect="1"/>
          </p:cNvPicPr>
          <p:nvPr/>
        </p:nvPicPr>
        <p:blipFill>
          <a:blip r:embed="rId4"/>
          <a:stretch>
            <a:fillRect/>
          </a:stretch>
        </p:blipFill>
        <p:spPr>
          <a:xfrm>
            <a:off x="7516416" y="6552605"/>
            <a:ext cx="79296" cy="79296"/>
          </a:xfrm>
          <a:prstGeom prst="rect">
            <a:avLst/>
          </a:prstGeom>
        </p:spPr>
      </p:pic>
      <p:sp>
        <p:nvSpPr>
          <p:cNvPr id="19" name="Text 11"/>
          <p:cNvSpPr/>
          <p:nvPr/>
        </p:nvSpPr>
        <p:spPr>
          <a:xfrm>
            <a:off x="7754422" y="6468308"/>
            <a:ext cx="3411260" cy="248007"/>
          </a:xfrm>
          <a:prstGeom prst="rect">
            <a:avLst/>
          </a:prstGeom>
          <a:noFill/>
          <a:ln/>
        </p:spPr>
        <p:txBody>
          <a:bodyPr wrap="none" lIns="0" tIns="0" rIns="0" bIns="0" rtlCol="0" anchor="t"/>
          <a:lstStyle/>
          <a:p>
            <a:pPr marL="0" indent="0" algn="l">
              <a:lnSpc>
                <a:spcPts val="1950"/>
              </a:lnSpc>
              <a:buNone/>
            </a:pPr>
            <a:r>
              <a:rPr lang="en-US" sz="1550" dirty="0">
                <a:solidFill>
                  <a:srgbClr val="D6E5EF"/>
                </a:solidFill>
                <a:latin typeface="Roboto Slab" pitchFamily="34" charset="0"/>
                <a:ea typeface="Roboto Slab" pitchFamily="34" charset="-122"/>
                <a:cs typeface="Roboto Slab" pitchFamily="34" charset="-120"/>
              </a:rPr>
              <a:t>Limited Opportunity/Issue Detection</a:t>
            </a:r>
            <a:endParaRPr lang="en-US" sz="1550" dirty="0"/>
          </a:p>
        </p:txBody>
      </p:sp>
      <p:sp>
        <p:nvSpPr>
          <p:cNvPr id="20" name="Text 12"/>
          <p:cNvSpPr/>
          <p:nvPr/>
        </p:nvSpPr>
        <p:spPr>
          <a:xfrm>
            <a:off x="7754422" y="6875026"/>
            <a:ext cx="6089809" cy="508159"/>
          </a:xfrm>
          <a:prstGeom prst="rect">
            <a:avLst/>
          </a:prstGeom>
          <a:noFill/>
          <a:ln/>
        </p:spPr>
        <p:txBody>
          <a:bodyPr wrap="square" lIns="0" tIns="0" rIns="0" bIns="0" rtlCol="0" anchor="t"/>
          <a:lstStyle/>
          <a:p>
            <a:pPr marL="0" indent="0" algn="l">
              <a:lnSpc>
                <a:spcPts val="2000"/>
              </a:lnSpc>
              <a:buNone/>
            </a:pPr>
            <a:r>
              <a:rPr lang="en-US" sz="1250" dirty="0">
                <a:solidFill>
                  <a:srgbClr val="D6E5EF"/>
                </a:solidFill>
                <a:latin typeface="Roboto" pitchFamily="34" charset="0"/>
                <a:ea typeface="Roboto" pitchFamily="34" charset="-122"/>
                <a:cs typeface="Roboto" pitchFamily="34" charset="-120"/>
              </a:rPr>
              <a:t>Without advanced BI tools, identifying sales growth opportunities or addressing emerging issues was nearly impossible.</a:t>
            </a:r>
            <a:endParaRPr lang="en-US" sz="1250" dirty="0"/>
          </a:p>
        </p:txBody>
      </p:sp>
      <p:sp>
        <p:nvSpPr>
          <p:cNvPr id="21" name="Rectangle 20">
            <a:extLst>
              <a:ext uri="{FF2B5EF4-FFF2-40B4-BE49-F238E27FC236}">
                <a16:creationId xmlns:a16="http://schemas.microsoft.com/office/drawing/2014/main" id="{24C9D97D-ED19-0A96-4B43-B1A48F1D9E9F}"/>
              </a:ext>
            </a:extLst>
          </p:cNvPr>
          <p:cNvSpPr/>
          <p:nvPr/>
        </p:nvSpPr>
        <p:spPr>
          <a:xfrm>
            <a:off x="12656634" y="7716644"/>
            <a:ext cx="1973766" cy="401444"/>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758" y="-10758"/>
            <a:ext cx="14630400" cy="8229600"/>
          </a:xfrm>
          <a:prstGeom prst="rect">
            <a:avLst/>
          </a:prstGeom>
          <a:solidFill>
            <a:srgbClr val="202733">
              <a:alpha val="80000"/>
            </a:srgbClr>
          </a:solidFill>
          <a:ln/>
        </p:spPr>
        <p:txBody>
          <a:bodyPr/>
          <a:lstStyle/>
          <a:p>
            <a:endParaRPr lang="en-US"/>
          </a:p>
        </p:txBody>
      </p:sp>
      <p:sp>
        <p:nvSpPr>
          <p:cNvPr id="4" name="Text 1"/>
          <p:cNvSpPr/>
          <p:nvPr/>
        </p:nvSpPr>
        <p:spPr>
          <a:xfrm>
            <a:off x="793790" y="1488043"/>
            <a:ext cx="2716411" cy="310158"/>
          </a:xfrm>
          <a:prstGeom prst="rect">
            <a:avLst/>
          </a:prstGeom>
          <a:noFill/>
          <a:ln/>
        </p:spPr>
        <p:txBody>
          <a:bodyPr wrap="none" lIns="0" tIns="0" rIns="0" bIns="0" rtlCol="0" anchor="t"/>
          <a:lstStyle/>
          <a:p>
            <a:pPr marL="0" indent="0" algn="l">
              <a:lnSpc>
                <a:spcPts val="2400"/>
              </a:lnSpc>
              <a:buNone/>
            </a:pPr>
            <a:r>
              <a:rPr lang="en-US" sz="1950" dirty="0">
                <a:solidFill>
                  <a:srgbClr val="76B9FF"/>
                </a:solidFill>
                <a:latin typeface="Roboto Slab" pitchFamily="34" charset="0"/>
                <a:ea typeface="Roboto Slab" pitchFamily="34" charset="-122"/>
                <a:cs typeface="Roboto Slab" pitchFamily="34" charset="-120"/>
              </a:rPr>
              <a:t>Chapter 3: The Solution</a:t>
            </a:r>
            <a:endParaRPr lang="en-US" sz="1950" dirty="0"/>
          </a:p>
        </p:txBody>
      </p:sp>
      <p:sp>
        <p:nvSpPr>
          <p:cNvPr id="5" name="Text 2"/>
          <p:cNvSpPr/>
          <p:nvPr/>
        </p:nvSpPr>
        <p:spPr>
          <a:xfrm>
            <a:off x="793790" y="1877497"/>
            <a:ext cx="9147810" cy="496133"/>
          </a:xfrm>
          <a:prstGeom prst="rect">
            <a:avLst/>
          </a:prstGeom>
          <a:noFill/>
          <a:ln/>
        </p:spPr>
        <p:txBody>
          <a:bodyPr wrap="none" lIns="0" tIns="0" rIns="0" bIns="0" rtlCol="0" anchor="t"/>
          <a:lstStyle/>
          <a:p>
            <a:pPr marL="0" indent="0" algn="l">
              <a:lnSpc>
                <a:spcPts val="3900"/>
              </a:lnSpc>
              <a:buNone/>
            </a:pPr>
            <a:r>
              <a:rPr lang="en-US" sz="3100" dirty="0">
                <a:solidFill>
                  <a:srgbClr val="76B9FF"/>
                </a:solidFill>
                <a:latin typeface="Roboto Slab" pitchFamily="34" charset="0"/>
                <a:ea typeface="Roboto Slab" pitchFamily="34" charset="-122"/>
                <a:cs typeface="Roboto Slab" pitchFamily="34" charset="-120"/>
              </a:rPr>
              <a:t>Introducing the BMW Sales Analytics Dashboard</a:t>
            </a:r>
            <a:endParaRPr lang="en-US" sz="3100" dirty="0"/>
          </a:p>
        </p:txBody>
      </p:sp>
      <p:sp>
        <p:nvSpPr>
          <p:cNvPr id="6" name="Text 3"/>
          <p:cNvSpPr/>
          <p:nvPr/>
        </p:nvSpPr>
        <p:spPr>
          <a:xfrm>
            <a:off x="793790" y="267128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The BMW Sales Analytics Dashboard is an interactive Power BI solution carefully designed to address the previous reporting inefficiencies and empower strategic decision-making.</a:t>
            </a:r>
            <a:endParaRPr lang="en-US" sz="1550" dirty="0"/>
          </a:p>
        </p:txBody>
      </p:sp>
      <p:sp>
        <p:nvSpPr>
          <p:cNvPr id="7" name="Shape 4"/>
          <p:cNvSpPr/>
          <p:nvPr/>
        </p:nvSpPr>
        <p:spPr>
          <a:xfrm>
            <a:off x="793790" y="3529608"/>
            <a:ext cx="6422231" cy="1506736"/>
          </a:xfrm>
          <a:prstGeom prst="roundRect">
            <a:avLst>
              <a:gd name="adj" fmla="val 1976"/>
            </a:avLst>
          </a:prstGeom>
          <a:solidFill>
            <a:srgbClr val="202733"/>
          </a:solidFill>
          <a:ln w="22860">
            <a:solidFill>
              <a:srgbClr val="585F6B"/>
            </a:solidFill>
            <a:prstDash val="solid"/>
          </a:ln>
        </p:spPr>
        <p:txBody>
          <a:bodyPr/>
          <a:lstStyle/>
          <a:p>
            <a:endParaRPr lang="en-US"/>
          </a:p>
        </p:txBody>
      </p:sp>
      <p:sp>
        <p:nvSpPr>
          <p:cNvPr id="8" name="Text 5"/>
          <p:cNvSpPr/>
          <p:nvPr/>
        </p:nvSpPr>
        <p:spPr>
          <a:xfrm>
            <a:off x="1015008" y="3750826"/>
            <a:ext cx="2766417"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Visualises Sales Trends</a:t>
            </a:r>
            <a:endParaRPr lang="en-US" sz="1950" dirty="0"/>
          </a:p>
        </p:txBody>
      </p:sp>
      <p:sp>
        <p:nvSpPr>
          <p:cNvPr id="9" name="Text 6"/>
          <p:cNvSpPr/>
          <p:nvPr/>
        </p:nvSpPr>
        <p:spPr>
          <a:xfrm>
            <a:off x="1015008" y="4180046"/>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Tracks sales performance over time, revealing growth trajectories and seasonal fluctuations.</a:t>
            </a:r>
            <a:endParaRPr lang="en-US" sz="1550" dirty="0"/>
          </a:p>
        </p:txBody>
      </p:sp>
      <p:sp>
        <p:nvSpPr>
          <p:cNvPr id="10" name="Shape 7"/>
          <p:cNvSpPr/>
          <p:nvPr/>
        </p:nvSpPr>
        <p:spPr>
          <a:xfrm>
            <a:off x="7414379" y="3529608"/>
            <a:ext cx="6422231" cy="1506736"/>
          </a:xfrm>
          <a:prstGeom prst="roundRect">
            <a:avLst>
              <a:gd name="adj" fmla="val 1976"/>
            </a:avLst>
          </a:prstGeom>
          <a:solidFill>
            <a:srgbClr val="202733"/>
          </a:solidFill>
          <a:ln w="22860">
            <a:solidFill>
              <a:srgbClr val="585F6B"/>
            </a:solidFill>
            <a:prstDash val="solid"/>
          </a:ln>
        </p:spPr>
        <p:txBody>
          <a:bodyPr/>
          <a:lstStyle/>
          <a:p>
            <a:endParaRPr lang="en-US"/>
          </a:p>
        </p:txBody>
      </p:sp>
      <p:sp>
        <p:nvSpPr>
          <p:cNvPr id="11" name="Text 8"/>
          <p:cNvSpPr/>
          <p:nvPr/>
        </p:nvSpPr>
        <p:spPr>
          <a:xfrm>
            <a:off x="7635597" y="3750826"/>
            <a:ext cx="2741652"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Compares Performance</a:t>
            </a:r>
            <a:endParaRPr lang="en-US" sz="1950" dirty="0"/>
          </a:p>
        </p:txBody>
      </p:sp>
      <p:sp>
        <p:nvSpPr>
          <p:cNvPr id="12" name="Text 9"/>
          <p:cNvSpPr/>
          <p:nvPr/>
        </p:nvSpPr>
        <p:spPr>
          <a:xfrm>
            <a:off x="7635597" y="4180046"/>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Enables direct comparison across regions, models, and categories, highlighting strengths and areas for improvement.</a:t>
            </a:r>
            <a:endParaRPr lang="en-US" sz="1550" dirty="0"/>
          </a:p>
        </p:txBody>
      </p:sp>
      <p:sp>
        <p:nvSpPr>
          <p:cNvPr id="13" name="Shape 10"/>
          <p:cNvSpPr/>
          <p:nvPr/>
        </p:nvSpPr>
        <p:spPr>
          <a:xfrm>
            <a:off x="793790" y="5234702"/>
            <a:ext cx="6422231" cy="1506736"/>
          </a:xfrm>
          <a:prstGeom prst="roundRect">
            <a:avLst>
              <a:gd name="adj" fmla="val 1976"/>
            </a:avLst>
          </a:prstGeom>
          <a:solidFill>
            <a:srgbClr val="202733"/>
          </a:solidFill>
          <a:ln w="22860">
            <a:solidFill>
              <a:srgbClr val="585F6B"/>
            </a:solidFill>
            <a:prstDash val="solid"/>
          </a:ln>
        </p:spPr>
        <p:txBody>
          <a:bodyPr/>
          <a:lstStyle/>
          <a:p>
            <a:endParaRPr lang="en-US"/>
          </a:p>
        </p:txBody>
      </p:sp>
      <p:sp>
        <p:nvSpPr>
          <p:cNvPr id="14" name="Text 11"/>
          <p:cNvSpPr/>
          <p:nvPr/>
        </p:nvSpPr>
        <p:spPr>
          <a:xfrm>
            <a:off x="1015008" y="5455920"/>
            <a:ext cx="3477220"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Highlights Best-Selling Series</a:t>
            </a:r>
            <a:endParaRPr lang="en-US" sz="1950" dirty="0"/>
          </a:p>
        </p:txBody>
      </p:sp>
      <p:sp>
        <p:nvSpPr>
          <p:cNvPr id="15" name="Text 12"/>
          <p:cNvSpPr/>
          <p:nvPr/>
        </p:nvSpPr>
        <p:spPr>
          <a:xfrm>
            <a:off x="1015008" y="5885140"/>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Quickly identifies top-performing car series to inform inventory and marketing strategies.</a:t>
            </a:r>
            <a:endParaRPr lang="en-US" sz="1550" dirty="0"/>
          </a:p>
        </p:txBody>
      </p:sp>
      <p:sp>
        <p:nvSpPr>
          <p:cNvPr id="16" name="Shape 13"/>
          <p:cNvSpPr/>
          <p:nvPr/>
        </p:nvSpPr>
        <p:spPr>
          <a:xfrm>
            <a:off x="7414379" y="5234702"/>
            <a:ext cx="6422231" cy="1506736"/>
          </a:xfrm>
          <a:prstGeom prst="roundRect">
            <a:avLst>
              <a:gd name="adj" fmla="val 1976"/>
            </a:avLst>
          </a:prstGeom>
          <a:solidFill>
            <a:srgbClr val="202733"/>
          </a:solidFill>
          <a:ln w="22860">
            <a:solidFill>
              <a:srgbClr val="585F6B"/>
            </a:solidFill>
            <a:prstDash val="solid"/>
          </a:ln>
        </p:spPr>
        <p:txBody>
          <a:bodyPr/>
          <a:lstStyle/>
          <a:p>
            <a:endParaRPr lang="en-US"/>
          </a:p>
        </p:txBody>
      </p:sp>
      <p:sp>
        <p:nvSpPr>
          <p:cNvPr id="17" name="Text 14"/>
          <p:cNvSpPr/>
          <p:nvPr/>
        </p:nvSpPr>
        <p:spPr>
          <a:xfrm>
            <a:off x="7635597" y="5455920"/>
            <a:ext cx="3977521" cy="310158"/>
          </a:xfrm>
          <a:prstGeom prst="rect">
            <a:avLst/>
          </a:prstGeom>
          <a:noFill/>
          <a:ln/>
        </p:spPr>
        <p:txBody>
          <a:bodyPr wrap="none" lIns="0" tIns="0" rIns="0" bIns="0" rtlCol="0" anchor="t"/>
          <a:lstStyle/>
          <a:p>
            <a:pPr marL="0" indent="0" algn="l">
              <a:lnSpc>
                <a:spcPts val="2400"/>
              </a:lnSpc>
              <a:buNone/>
            </a:pPr>
            <a:r>
              <a:rPr lang="en-US" sz="1950" dirty="0">
                <a:solidFill>
                  <a:srgbClr val="D6E5EF"/>
                </a:solidFill>
                <a:latin typeface="Roboto Slab" pitchFamily="34" charset="0"/>
                <a:ea typeface="Roboto Slab" pitchFamily="34" charset="-122"/>
                <a:cs typeface="Roboto Slab" pitchFamily="34" charset="-120"/>
              </a:rPr>
              <a:t>Segments by Fuel &amp; Transmission</a:t>
            </a:r>
            <a:endParaRPr lang="en-US" sz="1950" dirty="0"/>
          </a:p>
        </p:txBody>
      </p:sp>
      <p:sp>
        <p:nvSpPr>
          <p:cNvPr id="18" name="Text 15"/>
          <p:cNvSpPr/>
          <p:nvPr/>
        </p:nvSpPr>
        <p:spPr>
          <a:xfrm>
            <a:off x="7635597" y="5885140"/>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Offers insights into performance based on fuel type and transmission preferences.</a:t>
            </a:r>
            <a:endParaRPr lang="en-US" sz="1550" dirty="0"/>
          </a:p>
        </p:txBody>
      </p:sp>
      <p:sp>
        <p:nvSpPr>
          <p:cNvPr id="19" name="Rectangle 18">
            <a:extLst>
              <a:ext uri="{FF2B5EF4-FFF2-40B4-BE49-F238E27FC236}">
                <a16:creationId xmlns:a16="http://schemas.microsoft.com/office/drawing/2014/main" id="{A85E39B6-B624-D8D8-F659-0475A44F4F31}"/>
              </a:ext>
            </a:extLst>
          </p:cNvPr>
          <p:cNvSpPr/>
          <p:nvPr/>
        </p:nvSpPr>
        <p:spPr>
          <a:xfrm>
            <a:off x="12656634" y="7716644"/>
            <a:ext cx="1973766" cy="401444"/>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14363"/>
            <a:ext cx="3509843" cy="421719"/>
          </a:xfrm>
          <a:prstGeom prst="rect">
            <a:avLst/>
          </a:prstGeom>
          <a:noFill/>
          <a:ln/>
        </p:spPr>
        <p:txBody>
          <a:bodyPr wrap="none" lIns="0" tIns="0" rIns="0" bIns="0" rtlCol="0" anchor="t"/>
          <a:lstStyle/>
          <a:p>
            <a:pPr marL="0" indent="0" algn="l">
              <a:lnSpc>
                <a:spcPts val="3300"/>
              </a:lnSpc>
              <a:buNone/>
            </a:pPr>
            <a:r>
              <a:rPr lang="en-US" sz="2650" dirty="0">
                <a:solidFill>
                  <a:srgbClr val="76B9FF"/>
                </a:solidFill>
                <a:latin typeface="Roboto Slab" pitchFamily="34" charset="0"/>
                <a:ea typeface="Roboto Slab" pitchFamily="34" charset="-122"/>
                <a:cs typeface="Roboto Slab" pitchFamily="34" charset="-120"/>
              </a:rPr>
              <a:t>Impact of the Solution</a:t>
            </a:r>
            <a:endParaRPr lang="en-US" sz="2650" dirty="0"/>
          </a:p>
        </p:txBody>
      </p:sp>
      <p:sp>
        <p:nvSpPr>
          <p:cNvPr id="4" name="Text 1"/>
          <p:cNvSpPr/>
          <p:nvPr/>
        </p:nvSpPr>
        <p:spPr>
          <a:xfrm>
            <a:off x="793790" y="1289090"/>
            <a:ext cx="7556421" cy="539829"/>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The implementation of the BMW Sales Analytics Dashboard has brought about transformative benefits across the organisation.</a:t>
            </a:r>
            <a:endParaRPr lang="en-US" sz="1300" dirty="0"/>
          </a:p>
        </p:txBody>
      </p:sp>
      <p:sp>
        <p:nvSpPr>
          <p:cNvPr id="5" name="Shape 2"/>
          <p:cNvSpPr/>
          <p:nvPr/>
        </p:nvSpPr>
        <p:spPr>
          <a:xfrm>
            <a:off x="793790" y="2018705"/>
            <a:ext cx="7556421" cy="1340168"/>
          </a:xfrm>
          <a:prstGeom prst="roundRect">
            <a:avLst>
              <a:gd name="adj" fmla="val 8188"/>
            </a:avLst>
          </a:prstGeom>
          <a:solidFill>
            <a:srgbClr val="202733"/>
          </a:solidFill>
          <a:ln w="22860">
            <a:solidFill>
              <a:srgbClr val="585F6B"/>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770930" y="2018705"/>
            <a:ext cx="91440" cy="1340168"/>
          </a:xfrm>
          <a:prstGeom prst="rect">
            <a:avLst/>
          </a:prstGeom>
        </p:spPr>
      </p:pic>
      <p:sp>
        <p:nvSpPr>
          <p:cNvPr id="7" name="Text 3"/>
          <p:cNvSpPr/>
          <p:nvPr/>
        </p:nvSpPr>
        <p:spPr>
          <a:xfrm>
            <a:off x="1053822" y="2210157"/>
            <a:ext cx="4037528" cy="316230"/>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Roboto Slab" pitchFamily="34" charset="0"/>
                <a:ea typeface="Roboto Slab" pitchFamily="34" charset="-122"/>
                <a:cs typeface="Roboto Slab" pitchFamily="34" charset="-120"/>
              </a:rPr>
              <a:t>Faster, Clearer Business Decisions</a:t>
            </a:r>
            <a:endParaRPr lang="en-US" sz="1950" dirty="0"/>
          </a:p>
        </p:txBody>
      </p:sp>
      <p:sp>
        <p:nvSpPr>
          <p:cNvPr id="8" name="Text 4"/>
          <p:cNvSpPr/>
          <p:nvPr/>
        </p:nvSpPr>
        <p:spPr>
          <a:xfrm>
            <a:off x="1053822" y="2627590"/>
            <a:ext cx="7104936" cy="539829"/>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Real-time data access empowers management to make informed choices with unprecedented speed and clarity.</a:t>
            </a:r>
            <a:endParaRPr lang="en-US" sz="1300" dirty="0"/>
          </a:p>
        </p:txBody>
      </p:sp>
      <p:sp>
        <p:nvSpPr>
          <p:cNvPr id="9" name="Shape 5"/>
          <p:cNvSpPr/>
          <p:nvPr/>
        </p:nvSpPr>
        <p:spPr>
          <a:xfrm>
            <a:off x="793790" y="3527465"/>
            <a:ext cx="7556421" cy="1070253"/>
          </a:xfrm>
          <a:prstGeom prst="roundRect">
            <a:avLst>
              <a:gd name="adj" fmla="val 10253"/>
            </a:avLst>
          </a:prstGeom>
          <a:solidFill>
            <a:srgbClr val="202733"/>
          </a:solidFill>
          <a:ln w="22860">
            <a:solidFill>
              <a:srgbClr val="585F6B"/>
            </a:solidFill>
            <a:prstDash val="solid"/>
          </a:ln>
        </p:spPr>
        <p:txBody>
          <a:bodyPr/>
          <a:lstStyle/>
          <a:p>
            <a:endParaRPr lang="en-US"/>
          </a:p>
        </p:txBody>
      </p:sp>
      <p:pic>
        <p:nvPicPr>
          <p:cNvPr id="10" name="Image 2" descr="preencoded.png"/>
          <p:cNvPicPr>
            <a:picLocks noChangeAspect="1"/>
          </p:cNvPicPr>
          <p:nvPr/>
        </p:nvPicPr>
        <p:blipFill>
          <a:blip r:embed="rId5"/>
          <a:stretch>
            <a:fillRect/>
          </a:stretch>
        </p:blipFill>
        <p:spPr>
          <a:xfrm>
            <a:off x="770930" y="3527465"/>
            <a:ext cx="91440" cy="1070253"/>
          </a:xfrm>
          <a:prstGeom prst="rect">
            <a:avLst/>
          </a:prstGeom>
        </p:spPr>
      </p:pic>
      <p:sp>
        <p:nvSpPr>
          <p:cNvPr id="11" name="Text 6"/>
          <p:cNvSpPr/>
          <p:nvPr/>
        </p:nvSpPr>
        <p:spPr>
          <a:xfrm>
            <a:off x="1053822" y="3718917"/>
            <a:ext cx="2562106" cy="316230"/>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Roboto Slab" pitchFamily="34" charset="0"/>
                <a:ea typeface="Roboto Slab" pitchFamily="34" charset="-122"/>
                <a:cs typeface="Roboto Slab" pitchFamily="34" charset="-120"/>
              </a:rPr>
              <a:t>Automated Reporting</a:t>
            </a:r>
            <a:endParaRPr lang="en-US" sz="1950" dirty="0"/>
          </a:p>
        </p:txBody>
      </p:sp>
      <p:sp>
        <p:nvSpPr>
          <p:cNvPr id="12" name="Text 7"/>
          <p:cNvSpPr/>
          <p:nvPr/>
        </p:nvSpPr>
        <p:spPr>
          <a:xfrm>
            <a:off x="1053822" y="4136350"/>
            <a:ext cx="7104936" cy="269915"/>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Eliminates time-consuming manual processes, freeing up resources for more strategic tasks.</a:t>
            </a:r>
            <a:endParaRPr lang="en-US" sz="1300" dirty="0"/>
          </a:p>
        </p:txBody>
      </p:sp>
      <p:sp>
        <p:nvSpPr>
          <p:cNvPr id="13" name="Shape 8"/>
          <p:cNvSpPr/>
          <p:nvPr/>
        </p:nvSpPr>
        <p:spPr>
          <a:xfrm>
            <a:off x="793790" y="4766310"/>
            <a:ext cx="7556421" cy="1340168"/>
          </a:xfrm>
          <a:prstGeom prst="roundRect">
            <a:avLst>
              <a:gd name="adj" fmla="val 8188"/>
            </a:avLst>
          </a:prstGeom>
          <a:solidFill>
            <a:srgbClr val="202733"/>
          </a:solidFill>
          <a:ln w="22860">
            <a:solidFill>
              <a:srgbClr val="585F6B"/>
            </a:solidFill>
            <a:prstDash val="solid"/>
          </a:ln>
        </p:spPr>
        <p:txBody>
          <a:bodyPr/>
          <a:lstStyle/>
          <a:p>
            <a:endParaRPr lang="en-US"/>
          </a:p>
        </p:txBody>
      </p:sp>
      <p:pic>
        <p:nvPicPr>
          <p:cNvPr id="14" name="Image 3" descr="preencoded.png"/>
          <p:cNvPicPr>
            <a:picLocks noChangeAspect="1"/>
          </p:cNvPicPr>
          <p:nvPr/>
        </p:nvPicPr>
        <p:blipFill>
          <a:blip r:embed="rId4"/>
          <a:stretch>
            <a:fillRect/>
          </a:stretch>
        </p:blipFill>
        <p:spPr>
          <a:xfrm>
            <a:off x="770930" y="4766310"/>
            <a:ext cx="91440" cy="1340168"/>
          </a:xfrm>
          <a:prstGeom prst="rect">
            <a:avLst/>
          </a:prstGeom>
        </p:spPr>
      </p:pic>
      <p:sp>
        <p:nvSpPr>
          <p:cNvPr id="15" name="Text 9"/>
          <p:cNvSpPr/>
          <p:nvPr/>
        </p:nvSpPr>
        <p:spPr>
          <a:xfrm>
            <a:off x="1053822" y="4957763"/>
            <a:ext cx="3083838" cy="316230"/>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Roboto Slab" pitchFamily="34" charset="0"/>
                <a:ea typeface="Roboto Slab" pitchFamily="34" charset="-122"/>
                <a:cs typeface="Roboto Slab" pitchFamily="34" charset="-120"/>
              </a:rPr>
              <a:t>Real-Time Sales Visibility</a:t>
            </a:r>
            <a:endParaRPr lang="en-US" sz="1950" dirty="0"/>
          </a:p>
        </p:txBody>
      </p:sp>
      <p:sp>
        <p:nvSpPr>
          <p:cNvPr id="16" name="Text 10"/>
          <p:cNvSpPr/>
          <p:nvPr/>
        </p:nvSpPr>
        <p:spPr>
          <a:xfrm>
            <a:off x="1053822" y="5375196"/>
            <a:ext cx="7104936" cy="539829"/>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Continuous updates provide an up-to-the-minute overview of sales performance, critical for agile responses.</a:t>
            </a:r>
            <a:endParaRPr lang="en-US" sz="1300" dirty="0"/>
          </a:p>
        </p:txBody>
      </p:sp>
      <p:sp>
        <p:nvSpPr>
          <p:cNvPr id="17" name="Shape 11"/>
          <p:cNvSpPr/>
          <p:nvPr/>
        </p:nvSpPr>
        <p:spPr>
          <a:xfrm>
            <a:off x="793790" y="6275070"/>
            <a:ext cx="7556421" cy="1340168"/>
          </a:xfrm>
          <a:prstGeom prst="roundRect">
            <a:avLst>
              <a:gd name="adj" fmla="val 8188"/>
            </a:avLst>
          </a:prstGeom>
          <a:solidFill>
            <a:srgbClr val="202733"/>
          </a:solidFill>
          <a:ln w="22860">
            <a:solidFill>
              <a:srgbClr val="585F6B"/>
            </a:solidFill>
            <a:prstDash val="solid"/>
          </a:ln>
        </p:spPr>
        <p:txBody>
          <a:bodyPr/>
          <a:lstStyle/>
          <a:p>
            <a:endParaRPr lang="en-US"/>
          </a:p>
        </p:txBody>
      </p:sp>
      <p:pic>
        <p:nvPicPr>
          <p:cNvPr id="18" name="Image 4" descr="preencoded.png"/>
          <p:cNvPicPr>
            <a:picLocks noChangeAspect="1"/>
          </p:cNvPicPr>
          <p:nvPr/>
        </p:nvPicPr>
        <p:blipFill>
          <a:blip r:embed="rId4"/>
          <a:stretch>
            <a:fillRect/>
          </a:stretch>
        </p:blipFill>
        <p:spPr>
          <a:xfrm>
            <a:off x="770930" y="6275070"/>
            <a:ext cx="91440" cy="1340168"/>
          </a:xfrm>
          <a:prstGeom prst="rect">
            <a:avLst/>
          </a:prstGeom>
        </p:spPr>
      </p:pic>
      <p:sp>
        <p:nvSpPr>
          <p:cNvPr id="19" name="Text 12"/>
          <p:cNvSpPr/>
          <p:nvPr/>
        </p:nvSpPr>
        <p:spPr>
          <a:xfrm>
            <a:off x="1053822" y="6466522"/>
            <a:ext cx="5058132" cy="316230"/>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Roboto Slab" pitchFamily="34" charset="0"/>
                <a:ea typeface="Roboto Slab" pitchFamily="34" charset="-122"/>
                <a:cs typeface="Roboto Slab" pitchFamily="34" charset="-120"/>
              </a:rPr>
              <a:t>Enhanced Market Demand Understanding</a:t>
            </a:r>
            <a:endParaRPr lang="en-US" sz="1950" dirty="0"/>
          </a:p>
        </p:txBody>
      </p:sp>
      <p:sp>
        <p:nvSpPr>
          <p:cNvPr id="20" name="Text 13"/>
          <p:cNvSpPr/>
          <p:nvPr/>
        </p:nvSpPr>
        <p:spPr>
          <a:xfrm>
            <a:off x="1053822" y="6883956"/>
            <a:ext cx="7104936" cy="539829"/>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Deeper insights into customer behaviour and market trends enable proactive adjustments to strategy.</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71393"/>
            <a:ext cx="2410539" cy="263485"/>
          </a:xfrm>
          <a:prstGeom prst="rect">
            <a:avLst/>
          </a:prstGeom>
          <a:noFill/>
          <a:ln/>
        </p:spPr>
        <p:txBody>
          <a:bodyPr wrap="none" lIns="0" tIns="0" rIns="0" bIns="0" rtlCol="0" anchor="t"/>
          <a:lstStyle/>
          <a:p>
            <a:pPr marL="0" indent="0" algn="l">
              <a:lnSpc>
                <a:spcPts val="2050"/>
              </a:lnSpc>
              <a:buNone/>
            </a:pPr>
            <a:r>
              <a:rPr lang="en-US" sz="1650" dirty="0">
                <a:solidFill>
                  <a:srgbClr val="76B9FF"/>
                </a:solidFill>
                <a:latin typeface="Roboto Slab" pitchFamily="34" charset="0"/>
                <a:ea typeface="Roboto Slab" pitchFamily="34" charset="-122"/>
                <a:cs typeface="Roboto Slab" pitchFamily="34" charset="-120"/>
              </a:rPr>
              <a:t>Chapter 4: How It Works</a:t>
            </a:r>
            <a:endParaRPr lang="en-US" sz="1650" dirty="0"/>
          </a:p>
        </p:txBody>
      </p:sp>
      <p:sp>
        <p:nvSpPr>
          <p:cNvPr id="3" name="Text 1"/>
          <p:cNvSpPr/>
          <p:nvPr/>
        </p:nvSpPr>
        <p:spPr>
          <a:xfrm>
            <a:off x="793790" y="1002268"/>
            <a:ext cx="4829056" cy="421719"/>
          </a:xfrm>
          <a:prstGeom prst="rect">
            <a:avLst/>
          </a:prstGeom>
          <a:noFill/>
          <a:ln/>
        </p:spPr>
        <p:txBody>
          <a:bodyPr wrap="none" lIns="0" tIns="0" rIns="0" bIns="0" rtlCol="0" anchor="t"/>
          <a:lstStyle/>
          <a:p>
            <a:pPr marL="0" indent="0" algn="l">
              <a:lnSpc>
                <a:spcPts val="3300"/>
              </a:lnSpc>
              <a:buNone/>
            </a:pPr>
            <a:r>
              <a:rPr lang="en-US" sz="2650" dirty="0">
                <a:solidFill>
                  <a:srgbClr val="76B9FF"/>
                </a:solidFill>
                <a:latin typeface="Roboto Slab" pitchFamily="34" charset="0"/>
                <a:ea typeface="Roboto Slab" pitchFamily="34" charset="-122"/>
                <a:cs typeface="Roboto Slab" pitchFamily="34" charset="-120"/>
              </a:rPr>
              <a:t>The Dashboard's Data Pipeline</a:t>
            </a:r>
            <a:endParaRPr lang="en-US" sz="2650" dirty="0"/>
          </a:p>
        </p:txBody>
      </p:sp>
      <p:sp>
        <p:nvSpPr>
          <p:cNvPr id="4" name="Text 2"/>
          <p:cNvSpPr/>
          <p:nvPr/>
        </p:nvSpPr>
        <p:spPr>
          <a:xfrm>
            <a:off x="793790" y="1676995"/>
            <a:ext cx="13042821" cy="269915"/>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The BMW Sales Analytics Dashboard operates through a robust and carefully designed data pipeline, ensuring accuracy, relevance, and accessibility of sales insights.</a:t>
            </a:r>
            <a:endParaRPr lang="en-US" sz="1300" dirty="0"/>
          </a:p>
        </p:txBody>
      </p:sp>
      <p:pic>
        <p:nvPicPr>
          <p:cNvPr id="6" name="Image 0" descr="preencoded.png"/>
          <p:cNvPicPr>
            <a:picLocks noChangeAspect="1"/>
          </p:cNvPicPr>
          <p:nvPr/>
        </p:nvPicPr>
        <p:blipFill>
          <a:blip r:embed="rId3"/>
          <a:stretch>
            <a:fillRect/>
          </a:stretch>
        </p:blipFill>
        <p:spPr>
          <a:xfrm>
            <a:off x="793790" y="2400538"/>
            <a:ext cx="6437114" cy="22860"/>
          </a:xfrm>
          <a:prstGeom prst="rect">
            <a:avLst/>
          </a:prstGeom>
        </p:spPr>
      </p:pic>
      <p:sp>
        <p:nvSpPr>
          <p:cNvPr id="7" name="Text 4"/>
          <p:cNvSpPr/>
          <p:nvPr/>
        </p:nvSpPr>
        <p:spPr>
          <a:xfrm>
            <a:off x="793790" y="2530554"/>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1. Data Collection</a:t>
            </a:r>
            <a:endParaRPr lang="en-US" sz="1650" dirty="0"/>
          </a:p>
        </p:txBody>
      </p:sp>
      <p:sp>
        <p:nvSpPr>
          <p:cNvPr id="8" name="Text 5"/>
          <p:cNvSpPr/>
          <p:nvPr/>
        </p:nvSpPr>
        <p:spPr>
          <a:xfrm>
            <a:off x="793790" y="2895243"/>
            <a:ext cx="6437114" cy="539829"/>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Sales data is systematically extracted from BMW’s central database, ensuring comprehensive and up-to-date information.</a:t>
            </a:r>
            <a:endParaRPr lang="en-US" sz="1300" dirty="0"/>
          </a:p>
        </p:txBody>
      </p:sp>
      <p:pic>
        <p:nvPicPr>
          <p:cNvPr id="10" name="Image 1" descr="preencoded.png"/>
          <p:cNvPicPr>
            <a:picLocks noChangeAspect="1"/>
          </p:cNvPicPr>
          <p:nvPr/>
        </p:nvPicPr>
        <p:blipFill>
          <a:blip r:embed="rId3"/>
          <a:stretch>
            <a:fillRect/>
          </a:stretch>
        </p:blipFill>
        <p:spPr>
          <a:xfrm>
            <a:off x="7399496" y="2400538"/>
            <a:ext cx="6437114" cy="22860"/>
          </a:xfrm>
          <a:prstGeom prst="rect">
            <a:avLst/>
          </a:prstGeom>
        </p:spPr>
      </p:pic>
      <p:sp>
        <p:nvSpPr>
          <p:cNvPr id="11" name="Text 7"/>
          <p:cNvSpPr/>
          <p:nvPr/>
        </p:nvSpPr>
        <p:spPr>
          <a:xfrm>
            <a:off x="7399496" y="2530554"/>
            <a:ext cx="3062526"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2. Data Cleaning (Power Query)</a:t>
            </a:r>
            <a:endParaRPr lang="en-US" sz="1650" dirty="0"/>
          </a:p>
        </p:txBody>
      </p:sp>
      <p:sp>
        <p:nvSpPr>
          <p:cNvPr id="12" name="Text 8"/>
          <p:cNvSpPr/>
          <p:nvPr/>
        </p:nvSpPr>
        <p:spPr>
          <a:xfrm>
            <a:off x="7399496" y="2895243"/>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Utilising Power Query, raw data undergoes rigorous cleaning: duplicates are removed, missing values are fixed, and key attributes like engine size and mileage are standardised. Model and region values are also validated for consistency.</a:t>
            </a:r>
            <a:endParaRPr lang="en-US" sz="1300" dirty="0"/>
          </a:p>
        </p:txBody>
      </p:sp>
      <p:pic>
        <p:nvPicPr>
          <p:cNvPr id="14" name="Image 2" descr="preencoded.png"/>
          <p:cNvPicPr>
            <a:picLocks noChangeAspect="1"/>
          </p:cNvPicPr>
          <p:nvPr/>
        </p:nvPicPr>
        <p:blipFill>
          <a:blip r:embed="rId3"/>
          <a:stretch>
            <a:fillRect/>
          </a:stretch>
        </p:blipFill>
        <p:spPr>
          <a:xfrm>
            <a:off x="793790" y="4247078"/>
            <a:ext cx="6437114" cy="22860"/>
          </a:xfrm>
          <a:prstGeom prst="rect">
            <a:avLst/>
          </a:prstGeom>
        </p:spPr>
      </p:pic>
      <p:sp>
        <p:nvSpPr>
          <p:cNvPr id="15" name="Text 10"/>
          <p:cNvSpPr/>
          <p:nvPr/>
        </p:nvSpPr>
        <p:spPr>
          <a:xfrm>
            <a:off x="793790" y="4393883"/>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3. Data Modelling</a:t>
            </a:r>
            <a:endParaRPr lang="en-US" sz="1650" dirty="0"/>
          </a:p>
        </p:txBody>
      </p:sp>
      <p:sp>
        <p:nvSpPr>
          <p:cNvPr id="16" name="Text 11"/>
          <p:cNvSpPr/>
          <p:nvPr/>
        </p:nvSpPr>
        <p:spPr>
          <a:xfrm>
            <a:off x="793790" y="4758571"/>
            <a:ext cx="6437114" cy="539829"/>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The cleaned data is then structured creating clear relationships between tables to optimise query performance and analytical capabilities.</a:t>
            </a:r>
            <a:endParaRPr lang="en-US" sz="1300" dirty="0"/>
          </a:p>
        </p:txBody>
      </p:sp>
      <p:pic>
        <p:nvPicPr>
          <p:cNvPr id="18" name="Image 3" descr="preencoded.png"/>
          <p:cNvPicPr>
            <a:picLocks noChangeAspect="1"/>
          </p:cNvPicPr>
          <p:nvPr/>
        </p:nvPicPr>
        <p:blipFill>
          <a:blip r:embed="rId3"/>
          <a:stretch>
            <a:fillRect/>
          </a:stretch>
        </p:blipFill>
        <p:spPr>
          <a:xfrm>
            <a:off x="7399496" y="4247078"/>
            <a:ext cx="6437114" cy="22860"/>
          </a:xfrm>
          <a:prstGeom prst="rect">
            <a:avLst/>
          </a:prstGeom>
        </p:spPr>
      </p:pic>
      <p:sp>
        <p:nvSpPr>
          <p:cNvPr id="19" name="Text 13"/>
          <p:cNvSpPr/>
          <p:nvPr/>
        </p:nvSpPr>
        <p:spPr>
          <a:xfrm>
            <a:off x="7399496" y="4393883"/>
            <a:ext cx="2583775"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4. DAX Measures Creation</a:t>
            </a:r>
            <a:endParaRPr lang="en-US" sz="1650" dirty="0"/>
          </a:p>
        </p:txBody>
      </p:sp>
      <p:sp>
        <p:nvSpPr>
          <p:cNvPr id="20" name="Text 14"/>
          <p:cNvSpPr/>
          <p:nvPr/>
        </p:nvSpPr>
        <p:spPr>
          <a:xfrm>
            <a:off x="7399496" y="4758571"/>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Key Performance Indicators (KPIs) are calculated using Data Analysis Expressions (DAX), including Total Sales, Total Units Sold, Average Price, Year-Over-Year Growth, and Fuel &amp; Transmission Shares.</a:t>
            </a:r>
            <a:endParaRPr lang="en-US" sz="1300" dirty="0"/>
          </a:p>
        </p:txBody>
      </p:sp>
      <p:sp>
        <p:nvSpPr>
          <p:cNvPr id="23" name="Text 16"/>
          <p:cNvSpPr/>
          <p:nvPr/>
        </p:nvSpPr>
        <p:spPr>
          <a:xfrm>
            <a:off x="793790" y="6257211"/>
            <a:ext cx="2654737"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5. Dashboard Visualisation</a:t>
            </a:r>
            <a:endParaRPr lang="en-US" sz="1650" dirty="0"/>
          </a:p>
        </p:txBody>
      </p:sp>
      <p:sp>
        <p:nvSpPr>
          <p:cNvPr id="24" name="Text 17"/>
          <p:cNvSpPr/>
          <p:nvPr/>
        </p:nvSpPr>
        <p:spPr>
          <a:xfrm>
            <a:off x="793790" y="6621899"/>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Data is brought to life using a variety of Power BI visuals, such as bar charts, line charts, cards, slicers, maps, and model comparison views, designed for maximum clarity and impact.</a:t>
            </a:r>
            <a:endParaRPr lang="en-US" sz="1300" dirty="0"/>
          </a:p>
        </p:txBody>
      </p:sp>
      <p:pic>
        <p:nvPicPr>
          <p:cNvPr id="26" name="Image 5" descr="preencoded.png"/>
          <p:cNvPicPr>
            <a:picLocks noChangeAspect="1"/>
          </p:cNvPicPr>
          <p:nvPr/>
        </p:nvPicPr>
        <p:blipFill>
          <a:blip r:embed="rId3"/>
          <a:stretch>
            <a:fillRect/>
          </a:stretch>
        </p:blipFill>
        <p:spPr>
          <a:xfrm>
            <a:off x="7399496" y="6093500"/>
            <a:ext cx="6437114" cy="22860"/>
          </a:xfrm>
          <a:prstGeom prst="rect">
            <a:avLst/>
          </a:prstGeom>
        </p:spPr>
      </p:pic>
      <p:sp>
        <p:nvSpPr>
          <p:cNvPr id="27" name="Text 19"/>
          <p:cNvSpPr/>
          <p:nvPr/>
        </p:nvSpPr>
        <p:spPr>
          <a:xfrm>
            <a:off x="7399496" y="6257211"/>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6. User Interaction</a:t>
            </a:r>
            <a:endParaRPr lang="en-US" sz="1650" dirty="0"/>
          </a:p>
        </p:txBody>
      </p:sp>
      <p:sp>
        <p:nvSpPr>
          <p:cNvPr id="28" name="Text 20"/>
          <p:cNvSpPr/>
          <p:nvPr/>
        </p:nvSpPr>
        <p:spPr>
          <a:xfrm>
            <a:off x="7399496" y="6621899"/>
            <a:ext cx="6437114" cy="809744"/>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Management can dynamically filter data by region, model, year, transmission, fuel type, colour, mileage, and engine size, allowing for bespoke analysis tailored to specific inquiries.</a:t>
            </a:r>
            <a:endParaRPr lang="en-US" sz="1300" dirty="0"/>
          </a:p>
        </p:txBody>
      </p:sp>
      <p:sp>
        <p:nvSpPr>
          <p:cNvPr id="29" name="Rectangle 28">
            <a:extLst>
              <a:ext uri="{FF2B5EF4-FFF2-40B4-BE49-F238E27FC236}">
                <a16:creationId xmlns:a16="http://schemas.microsoft.com/office/drawing/2014/main" id="{E2EC0A84-996E-574A-D4DD-F12B7962A3F6}"/>
              </a:ext>
            </a:extLst>
          </p:cNvPr>
          <p:cNvSpPr/>
          <p:nvPr/>
        </p:nvSpPr>
        <p:spPr>
          <a:xfrm>
            <a:off x="12656634" y="7716644"/>
            <a:ext cx="1973766" cy="401444"/>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32366"/>
            <a:ext cx="6367343" cy="421719"/>
          </a:xfrm>
          <a:prstGeom prst="rect">
            <a:avLst/>
          </a:prstGeom>
          <a:noFill/>
          <a:ln/>
        </p:spPr>
        <p:txBody>
          <a:bodyPr wrap="none" lIns="0" tIns="0" rIns="0" bIns="0" rtlCol="0" anchor="t"/>
          <a:lstStyle/>
          <a:p>
            <a:pPr marL="0" indent="0" algn="l">
              <a:lnSpc>
                <a:spcPts val="3300"/>
              </a:lnSpc>
              <a:buNone/>
            </a:pPr>
            <a:r>
              <a:rPr lang="en-US" sz="2650" dirty="0">
                <a:solidFill>
                  <a:srgbClr val="76B9FF"/>
                </a:solidFill>
                <a:latin typeface="Roboto Slab" pitchFamily="34" charset="0"/>
                <a:ea typeface="Roboto Slab" pitchFamily="34" charset="-122"/>
                <a:cs typeface="Roboto Slab" pitchFamily="34" charset="-120"/>
              </a:rPr>
              <a:t>Interactive Filtering for Deeper Analysis</a:t>
            </a:r>
            <a:endParaRPr lang="en-US" sz="2650" dirty="0"/>
          </a:p>
        </p:txBody>
      </p:sp>
      <p:sp>
        <p:nvSpPr>
          <p:cNvPr id="3" name="Text 1"/>
          <p:cNvSpPr/>
          <p:nvPr/>
        </p:nvSpPr>
        <p:spPr>
          <a:xfrm>
            <a:off x="793790" y="1591389"/>
            <a:ext cx="13042821" cy="269915"/>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The dashboard's interactive features provide unparalleled flexibility, allowing users to drill down into specific data segments.</a:t>
            </a:r>
            <a:endParaRPr lang="en-US" sz="1300" dirty="0"/>
          </a:p>
        </p:txBody>
      </p:sp>
      <p:sp>
        <p:nvSpPr>
          <p:cNvPr id="4" name="Text 2"/>
          <p:cNvSpPr/>
          <p:nvPr/>
        </p:nvSpPr>
        <p:spPr>
          <a:xfrm>
            <a:off x="793790" y="2202894"/>
            <a:ext cx="6315670" cy="269915"/>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5" name="Image 0" descr="preencoded.png"/>
          <p:cNvPicPr>
            <a:picLocks noChangeAspect="1"/>
          </p:cNvPicPr>
          <p:nvPr/>
        </p:nvPicPr>
        <p:blipFill>
          <a:blip r:embed="rId3"/>
          <a:stretch>
            <a:fillRect/>
          </a:stretch>
        </p:blipFill>
        <p:spPr>
          <a:xfrm>
            <a:off x="793790" y="2662595"/>
            <a:ext cx="5236964" cy="3108246"/>
          </a:xfrm>
          <a:prstGeom prst="rect">
            <a:avLst/>
          </a:prstGeom>
        </p:spPr>
      </p:pic>
      <p:sp>
        <p:nvSpPr>
          <p:cNvPr id="6" name="Shape 3"/>
          <p:cNvSpPr/>
          <p:nvPr/>
        </p:nvSpPr>
        <p:spPr>
          <a:xfrm>
            <a:off x="7528560" y="2240875"/>
            <a:ext cx="6315670" cy="4966454"/>
          </a:xfrm>
          <a:prstGeom prst="roundRect">
            <a:avLst>
              <a:gd name="adj" fmla="val 510"/>
            </a:avLst>
          </a:prstGeom>
          <a:solidFill>
            <a:srgbClr val="3F4652"/>
          </a:solidFill>
          <a:ln/>
        </p:spPr>
        <p:txBody>
          <a:bodyPr/>
          <a:lstStyle/>
          <a:p>
            <a:endParaRPr lang="en-US"/>
          </a:p>
        </p:txBody>
      </p:sp>
      <p:sp>
        <p:nvSpPr>
          <p:cNvPr id="7" name="Shape 4"/>
          <p:cNvSpPr/>
          <p:nvPr/>
        </p:nvSpPr>
        <p:spPr>
          <a:xfrm>
            <a:off x="7528560" y="2240875"/>
            <a:ext cx="6315670" cy="1309092"/>
          </a:xfrm>
          <a:prstGeom prst="roundRect">
            <a:avLst>
              <a:gd name="adj" fmla="val 1933"/>
            </a:avLst>
          </a:prstGeom>
          <a:solidFill>
            <a:srgbClr val="3F4652"/>
          </a:solidFill>
          <a:ln/>
        </p:spPr>
        <p:txBody>
          <a:bodyPr/>
          <a:lstStyle/>
          <a:p>
            <a:endParaRPr lang="en-US"/>
          </a:p>
        </p:txBody>
      </p:sp>
      <p:sp>
        <p:nvSpPr>
          <p:cNvPr id="8" name="Text 5"/>
          <p:cNvSpPr/>
          <p:nvPr/>
        </p:nvSpPr>
        <p:spPr>
          <a:xfrm>
            <a:off x="7697153" y="2409468"/>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Region &amp; Model</a:t>
            </a:r>
            <a:endParaRPr lang="en-US" sz="1650" dirty="0"/>
          </a:p>
        </p:txBody>
      </p:sp>
      <p:sp>
        <p:nvSpPr>
          <p:cNvPr id="9" name="Text 6"/>
          <p:cNvSpPr/>
          <p:nvPr/>
        </p:nvSpPr>
        <p:spPr>
          <a:xfrm>
            <a:off x="7697153" y="2841546"/>
            <a:ext cx="5978485" cy="539829"/>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Target specific geographical markets or car models to understand their unique performance.</a:t>
            </a:r>
            <a:endParaRPr lang="en-US" sz="1300" dirty="0"/>
          </a:p>
        </p:txBody>
      </p:sp>
      <p:sp>
        <p:nvSpPr>
          <p:cNvPr id="10" name="Shape 7"/>
          <p:cNvSpPr/>
          <p:nvPr/>
        </p:nvSpPr>
        <p:spPr>
          <a:xfrm>
            <a:off x="7528560" y="3549968"/>
            <a:ext cx="6315670" cy="1309092"/>
          </a:xfrm>
          <a:prstGeom prst="rect">
            <a:avLst/>
          </a:prstGeom>
          <a:solidFill>
            <a:srgbClr val="3F4652"/>
          </a:solidFill>
          <a:ln/>
        </p:spPr>
        <p:txBody>
          <a:bodyPr/>
          <a:lstStyle/>
          <a:p>
            <a:endParaRPr lang="en-US"/>
          </a:p>
        </p:txBody>
      </p:sp>
      <p:sp>
        <p:nvSpPr>
          <p:cNvPr id="11" name="Shape 8"/>
          <p:cNvSpPr/>
          <p:nvPr/>
        </p:nvSpPr>
        <p:spPr>
          <a:xfrm>
            <a:off x="7528560" y="3549968"/>
            <a:ext cx="6315670" cy="22860"/>
          </a:xfrm>
          <a:prstGeom prst="roundRect">
            <a:avLst>
              <a:gd name="adj" fmla="val 110698"/>
            </a:avLst>
          </a:prstGeom>
          <a:solidFill>
            <a:srgbClr val="585F6B"/>
          </a:solidFill>
          <a:ln/>
        </p:spPr>
        <p:txBody>
          <a:bodyPr/>
          <a:lstStyle/>
          <a:p>
            <a:endParaRPr lang="en-US"/>
          </a:p>
        </p:txBody>
      </p:sp>
      <p:sp>
        <p:nvSpPr>
          <p:cNvPr id="12" name="Text 9"/>
          <p:cNvSpPr/>
          <p:nvPr/>
        </p:nvSpPr>
        <p:spPr>
          <a:xfrm>
            <a:off x="7697153" y="3718560"/>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Year &amp; Quarter</a:t>
            </a:r>
            <a:endParaRPr lang="en-US" sz="1650" dirty="0"/>
          </a:p>
        </p:txBody>
      </p:sp>
      <p:sp>
        <p:nvSpPr>
          <p:cNvPr id="13" name="Text 10"/>
          <p:cNvSpPr/>
          <p:nvPr/>
        </p:nvSpPr>
        <p:spPr>
          <a:xfrm>
            <a:off x="7697153" y="4150638"/>
            <a:ext cx="5978485" cy="539829"/>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Analyize sales trends over different time periods, identifying seasonality and growth patterns.</a:t>
            </a:r>
            <a:endParaRPr lang="en-US" sz="1300" dirty="0"/>
          </a:p>
        </p:txBody>
      </p:sp>
      <p:sp>
        <p:nvSpPr>
          <p:cNvPr id="14" name="Shape 11"/>
          <p:cNvSpPr/>
          <p:nvPr/>
        </p:nvSpPr>
        <p:spPr>
          <a:xfrm>
            <a:off x="7528560" y="4859060"/>
            <a:ext cx="6315670" cy="1309092"/>
          </a:xfrm>
          <a:prstGeom prst="rect">
            <a:avLst/>
          </a:prstGeom>
          <a:solidFill>
            <a:srgbClr val="3F4652"/>
          </a:solidFill>
          <a:ln/>
        </p:spPr>
        <p:txBody>
          <a:bodyPr/>
          <a:lstStyle/>
          <a:p>
            <a:endParaRPr lang="en-US"/>
          </a:p>
        </p:txBody>
      </p:sp>
      <p:sp>
        <p:nvSpPr>
          <p:cNvPr id="15" name="Shape 12"/>
          <p:cNvSpPr/>
          <p:nvPr/>
        </p:nvSpPr>
        <p:spPr>
          <a:xfrm>
            <a:off x="7528560" y="4859060"/>
            <a:ext cx="6315670" cy="22860"/>
          </a:xfrm>
          <a:prstGeom prst="roundRect">
            <a:avLst>
              <a:gd name="adj" fmla="val 110698"/>
            </a:avLst>
          </a:prstGeom>
          <a:solidFill>
            <a:srgbClr val="585F6B"/>
          </a:solidFill>
          <a:ln/>
        </p:spPr>
        <p:txBody>
          <a:bodyPr/>
          <a:lstStyle/>
          <a:p>
            <a:endParaRPr lang="en-US"/>
          </a:p>
        </p:txBody>
      </p:sp>
      <p:sp>
        <p:nvSpPr>
          <p:cNvPr id="16" name="Text 13"/>
          <p:cNvSpPr/>
          <p:nvPr/>
        </p:nvSpPr>
        <p:spPr>
          <a:xfrm>
            <a:off x="7697153" y="5027652"/>
            <a:ext cx="2603778"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Transmission &amp; Fuel Type</a:t>
            </a:r>
            <a:endParaRPr lang="en-US" sz="1650" dirty="0"/>
          </a:p>
        </p:txBody>
      </p:sp>
      <p:sp>
        <p:nvSpPr>
          <p:cNvPr id="17" name="Text 14"/>
          <p:cNvSpPr/>
          <p:nvPr/>
        </p:nvSpPr>
        <p:spPr>
          <a:xfrm>
            <a:off x="7697153" y="5459730"/>
            <a:ext cx="5978485" cy="539829"/>
          </a:xfrm>
          <a:prstGeom prst="rect">
            <a:avLst/>
          </a:prstGeom>
          <a:noFill/>
          <a:ln/>
        </p:spPr>
        <p:txBody>
          <a:bodyPr wrap="squar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Evaluate the popularity of different powertrain configurations and fuel preferences.</a:t>
            </a:r>
            <a:endParaRPr lang="en-US" sz="1300" dirty="0"/>
          </a:p>
        </p:txBody>
      </p:sp>
      <p:sp>
        <p:nvSpPr>
          <p:cNvPr id="18" name="Shape 15"/>
          <p:cNvSpPr/>
          <p:nvPr/>
        </p:nvSpPr>
        <p:spPr>
          <a:xfrm>
            <a:off x="7528560" y="6168152"/>
            <a:ext cx="6315670" cy="1039178"/>
          </a:xfrm>
          <a:prstGeom prst="rect">
            <a:avLst/>
          </a:prstGeom>
          <a:solidFill>
            <a:srgbClr val="3F4652"/>
          </a:solidFill>
          <a:ln/>
        </p:spPr>
        <p:txBody>
          <a:bodyPr/>
          <a:lstStyle/>
          <a:p>
            <a:endParaRPr lang="en-US"/>
          </a:p>
        </p:txBody>
      </p:sp>
      <p:sp>
        <p:nvSpPr>
          <p:cNvPr id="19" name="Shape 16"/>
          <p:cNvSpPr/>
          <p:nvPr/>
        </p:nvSpPr>
        <p:spPr>
          <a:xfrm>
            <a:off x="7528560" y="6168152"/>
            <a:ext cx="6315670" cy="22860"/>
          </a:xfrm>
          <a:prstGeom prst="roundRect">
            <a:avLst>
              <a:gd name="adj" fmla="val 110698"/>
            </a:avLst>
          </a:prstGeom>
          <a:solidFill>
            <a:srgbClr val="585F6B"/>
          </a:solidFill>
          <a:ln/>
        </p:spPr>
        <p:txBody>
          <a:bodyPr/>
          <a:lstStyle/>
          <a:p>
            <a:endParaRPr lang="en-US"/>
          </a:p>
        </p:txBody>
      </p:sp>
      <p:sp>
        <p:nvSpPr>
          <p:cNvPr id="20" name="Text 17"/>
          <p:cNvSpPr/>
          <p:nvPr/>
        </p:nvSpPr>
        <p:spPr>
          <a:xfrm>
            <a:off x="7697153" y="6336744"/>
            <a:ext cx="2641402" cy="263485"/>
          </a:xfrm>
          <a:prstGeom prst="rect">
            <a:avLst/>
          </a:prstGeom>
          <a:noFill/>
          <a:ln/>
        </p:spPr>
        <p:txBody>
          <a:bodyPr wrap="none" lIns="0" tIns="0" rIns="0" bIns="0" rtlCol="0" anchor="t"/>
          <a:lstStyle/>
          <a:p>
            <a:pPr marL="0" indent="0" algn="l">
              <a:lnSpc>
                <a:spcPts val="2050"/>
              </a:lnSpc>
              <a:buNone/>
            </a:pPr>
            <a:r>
              <a:rPr lang="en-US" sz="1650" dirty="0">
                <a:solidFill>
                  <a:srgbClr val="D6E5EF"/>
                </a:solidFill>
                <a:latin typeface="Roboto Slab" pitchFamily="34" charset="0"/>
                <a:ea typeface="Roboto Slab" pitchFamily="34" charset="-122"/>
                <a:cs typeface="Roboto Slab" pitchFamily="34" charset="-120"/>
              </a:rPr>
              <a:t>Color, Mileage, Engine Size</a:t>
            </a:r>
            <a:endParaRPr lang="en-US" sz="1650" dirty="0"/>
          </a:p>
        </p:txBody>
      </p:sp>
      <p:sp>
        <p:nvSpPr>
          <p:cNvPr id="21" name="Text 18"/>
          <p:cNvSpPr/>
          <p:nvPr/>
        </p:nvSpPr>
        <p:spPr>
          <a:xfrm>
            <a:off x="7697153" y="6768822"/>
            <a:ext cx="5978485" cy="269915"/>
          </a:xfrm>
          <a:prstGeom prst="rect">
            <a:avLst/>
          </a:prstGeom>
          <a:noFill/>
          <a:ln/>
        </p:spPr>
        <p:txBody>
          <a:bodyPr wrap="none" lIns="0" tIns="0" rIns="0" bIns="0" rtlCol="0" anchor="t"/>
          <a:lstStyle/>
          <a:p>
            <a:pPr marL="0" indent="0" algn="l">
              <a:lnSpc>
                <a:spcPts val="2100"/>
              </a:lnSpc>
              <a:buNone/>
            </a:pPr>
            <a:r>
              <a:rPr lang="en-US" sz="1300" dirty="0">
                <a:solidFill>
                  <a:srgbClr val="D6E5EF"/>
                </a:solidFill>
                <a:latin typeface="Roboto" pitchFamily="34" charset="0"/>
                <a:ea typeface="Roboto" pitchFamily="34" charset="-122"/>
                <a:cs typeface="Roboto" pitchFamily="34" charset="-120"/>
              </a:rPr>
              <a:t>Gain nuanced insights into customer aesthetic and performance preferences.</a:t>
            </a:r>
            <a:endParaRPr lang="en-US" sz="1300" dirty="0"/>
          </a:p>
        </p:txBody>
      </p:sp>
      <p:sp>
        <p:nvSpPr>
          <p:cNvPr id="22" name="Rectangle 21">
            <a:extLst>
              <a:ext uri="{FF2B5EF4-FFF2-40B4-BE49-F238E27FC236}">
                <a16:creationId xmlns:a16="http://schemas.microsoft.com/office/drawing/2014/main" id="{88565BBD-6442-B66F-B682-AD9EAC07EAA6}"/>
              </a:ext>
            </a:extLst>
          </p:cNvPr>
          <p:cNvSpPr/>
          <p:nvPr/>
        </p:nvSpPr>
        <p:spPr>
          <a:xfrm>
            <a:off x="12656634" y="7716644"/>
            <a:ext cx="1973766" cy="401444"/>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1227</Words>
  <Application>Microsoft Office PowerPoint</Application>
  <PresentationFormat>Custom</PresentationFormat>
  <Paragraphs>123</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Roboto Slab</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michael mark</dc:creator>
  <cp:lastModifiedBy>michael mark</cp:lastModifiedBy>
  <cp:revision>3</cp:revision>
  <dcterms:created xsi:type="dcterms:W3CDTF">2025-11-27T20:39:46Z</dcterms:created>
  <dcterms:modified xsi:type="dcterms:W3CDTF">2025-11-30T16:25:14Z</dcterms:modified>
</cp:coreProperties>
</file>